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Layouts/slideLayout102.xml" ContentType="application/vnd.openxmlformats-officedocument.presentationml.slideLayout+xml"/>
  <Override PartName="/ppt/notesSlides/notesSlide41.xml" ContentType="application/vnd.openxmlformats-officedocument.presentationml.notesSlide+xml"/>
  <Override PartName="/ppt/slideMasters/slideMaster8.xml" ContentType="application/vnd.openxmlformats-officedocument.presentationml.slideMaster+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slideLayouts/slideLayout89.xml" ContentType="application/vnd.openxmlformats-officedocument.presentationml.slideLayout+xml"/>
  <Override PartName="/ppt/theme/theme8.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notesSlides/notesSlide45.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86" r:id="rId2"/>
    <p:sldMasterId id="2147483710" r:id="rId3"/>
    <p:sldMasterId id="2147483722" r:id="rId4"/>
    <p:sldMasterId id="2147483734" r:id="rId5"/>
    <p:sldMasterId id="2147483746" r:id="rId6"/>
    <p:sldMasterId id="2147483758" r:id="rId7"/>
    <p:sldMasterId id="2147483782" r:id="rId8"/>
    <p:sldMasterId id="2147484391" r:id="rId9"/>
    <p:sldMasterId id="2147484602" r:id="rId10"/>
  </p:sldMasterIdLst>
  <p:notesMasterIdLst>
    <p:notesMasterId r:id="rId58"/>
  </p:notesMasterIdLst>
  <p:sldIdLst>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1452" y="-11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5DDEDB-2DC2-4758-8B60-CAF31413F6A7}" type="datetimeFigureOut">
              <a:rPr lang="en-US" smtClean="0"/>
              <a:pPr/>
              <a:t>7/17/2012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499C08-AA7F-4193-ADBB-87C8760CF26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gsacom.com/gsm_3g/info_papers.php4"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31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A72286D-4C0A-45D0-9C90-1E0528A81150}"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000" smtClean="0"/>
              <a:t>LTE revenues have reached over $ 2.1 Billion in 2011, up from $ 0.6 Billion in 2010</a:t>
            </a:r>
          </a:p>
          <a:p>
            <a:pPr eaLnBrk="1" hangingPunct="1">
              <a:spcBef>
                <a:spcPct val="0"/>
              </a:spcBef>
            </a:pPr>
            <a:r>
              <a:rPr lang="en-US" sz="1000" smtClean="0"/>
              <a:t>As of Q4'2011 the North America region accounts for over 42 % of the total LTE Infrastructure revenue</a:t>
            </a:r>
          </a:p>
          <a:p>
            <a:pPr eaLnBrk="1" hangingPunct="1">
              <a:spcBef>
                <a:spcPct val="0"/>
              </a:spcBef>
            </a:pPr>
            <a:r>
              <a:rPr lang="en-US" sz="1000" smtClean="0"/>
              <a:t>Ericsson and Alcatel Lucent are likely to lead the market with present market shares of over 35 % and 27 % respectively LTE infrastructure Industry respectively in 2011</a:t>
            </a:r>
          </a:p>
          <a:p>
            <a:pPr eaLnBrk="1" hangingPunct="1">
              <a:spcBef>
                <a:spcPct val="0"/>
              </a:spcBef>
            </a:pPr>
            <a:r>
              <a:rPr lang="en-US" sz="1000" smtClean="0"/>
              <a:t>From a regional perspective, the market share will drastically shift from a North American lead market to the Asia Pacific region, which will account for over 68 % of the revenue by 2015</a:t>
            </a:r>
          </a:p>
          <a:p>
            <a:pPr eaLnBrk="1" hangingPunct="1">
              <a:spcBef>
                <a:spcPct val="0"/>
              </a:spcBef>
            </a:pPr>
            <a:r>
              <a:rPr lang="en-US" sz="1000" smtClean="0"/>
              <a:t>Global 2G/3G/4G cellular network infrastructure revenues are set to reach over $ 51 Billion by 2015 up from $46 Billion in 2010 at a CAGR of 5%, with LTE accounting for more than 20 % of the revenue share</a:t>
            </a:r>
          </a:p>
          <a:p>
            <a:pPr eaLnBrk="1" hangingPunct="1">
              <a:spcBef>
                <a:spcPct val="0"/>
              </a:spcBef>
            </a:pPr>
            <a:endParaRPr lang="en-US" sz="1000" smtClean="0"/>
          </a:p>
        </p:txBody>
      </p:sp>
      <p:sp>
        <p:nvSpPr>
          <p:cNvPr id="145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B10B579-2657-4A48-BC57-885A163A7DA4}" type="slidenum">
              <a:rPr lang="en-US" smtClean="0"/>
              <a:pPr/>
              <a:t>11</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13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E05E65A-6FF6-4033-8D23-4791232FBF30}" type="slidenum">
              <a:rPr lang="en-US" smtClean="0"/>
              <a:pPr/>
              <a:t>12</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algn="just" eaLnBrk="1" fontAlgn="auto" hangingPunct="1">
              <a:spcBef>
                <a:spcPct val="0"/>
              </a:spcBef>
              <a:spcAft>
                <a:spcPts val="0"/>
              </a:spcAft>
              <a:defRPr/>
            </a:pPr>
            <a:r>
              <a:rPr lang="en-US" sz="1000" dirty="0" smtClean="0">
                <a:latin typeface="Arial" pitchFamily="34" charset="0"/>
                <a:ea typeface="Arial Unicode MS" pitchFamily="34" charset="-128"/>
                <a:cs typeface="Arial" pitchFamily="34" charset="0"/>
              </a:rPr>
              <a:t>Video consumes huge amounts of bandwidth. But consumer willingness to pay for a video service is not correlated with the bandwidth consumed by that service. In the data dominated world, unlike the voice dominated world, increased traffic does not result in proportionate increased revenue. In the data dominated world, the value to end-users of applications is not proportional to data volumes. Revenues and traffic have become decoupled. Many operators are experiencing a 10-fold increase in data traffic but more like a 10% increase in data revenue.</a:t>
            </a:r>
          </a:p>
          <a:p>
            <a:pPr algn="just" eaLnBrk="1" fontAlgn="auto" hangingPunct="1">
              <a:spcBef>
                <a:spcPct val="0"/>
              </a:spcBef>
              <a:spcAft>
                <a:spcPts val="0"/>
              </a:spcAft>
              <a:defRPr/>
            </a:pPr>
            <a:endParaRPr lang="en-US" sz="1000" dirty="0" smtClean="0">
              <a:latin typeface="Arial" pitchFamily="34" charset="0"/>
              <a:ea typeface="Arial Unicode MS" pitchFamily="34" charset="-128"/>
              <a:cs typeface="Arial" pitchFamily="34" charset="0"/>
            </a:endParaRPr>
          </a:p>
          <a:p>
            <a:pPr algn="just" eaLnBrk="1" fontAlgn="auto" hangingPunct="1">
              <a:spcBef>
                <a:spcPct val="0"/>
              </a:spcBef>
              <a:spcAft>
                <a:spcPts val="0"/>
              </a:spcAft>
              <a:defRPr/>
            </a:pPr>
            <a:r>
              <a:rPr lang="en-US" sz="1000" dirty="0" smtClean="0">
                <a:latin typeface="Arial" pitchFamily="34" charset="0"/>
                <a:ea typeface="Arial Unicode MS" pitchFamily="34" charset="-128"/>
                <a:cs typeface="Arial" pitchFamily="34" charset="0"/>
              </a:rPr>
              <a:t>The success of mobile voice networks on a large scale does not automatically guarantee a similar victory for data services. Data and voice do not scale in the same way. Data is non-deterministic and uses a connectionless medium (IP) over which packets belonging to a single session can traverse several paths. Mobile data faces challenges of scale that need to be handled within the Radio Access Network (RAN) and the backhaul networks.</a:t>
            </a:r>
          </a:p>
          <a:p>
            <a:pPr algn="just" eaLnBrk="1" fontAlgn="auto" hangingPunct="1">
              <a:spcBef>
                <a:spcPct val="0"/>
              </a:spcBef>
              <a:spcAft>
                <a:spcPts val="0"/>
              </a:spcAft>
              <a:defRPr/>
            </a:pPr>
            <a:endParaRPr lang="en-US" sz="1000" dirty="0" smtClean="0">
              <a:latin typeface="Arial" pitchFamily="34" charset="0"/>
              <a:ea typeface="Arial Unicode MS" pitchFamily="34" charset="-128"/>
              <a:cs typeface="Arial" pitchFamily="34" charset="0"/>
            </a:endParaRPr>
          </a:p>
          <a:p>
            <a:pPr algn="just" eaLnBrk="1" fontAlgn="auto" hangingPunct="1">
              <a:spcBef>
                <a:spcPct val="0"/>
              </a:spcBef>
              <a:spcAft>
                <a:spcPts val="0"/>
              </a:spcAft>
              <a:defRPr/>
            </a:pPr>
            <a:r>
              <a:rPr lang="en-US" sz="1000" dirty="0" smtClean="0">
                <a:latin typeface="Arial" pitchFamily="34" charset="0"/>
                <a:ea typeface="Arial Unicode MS" pitchFamily="34" charset="-128"/>
                <a:cs typeface="Arial" pitchFamily="34" charset="0"/>
              </a:rPr>
              <a:t>These are complex challenges. Meeting them by distribution of resources across the network alters the processing hierarchy and may compromise latency objectives. But effective scaling of services based on packet transport is essential as many events can create massive localized surges in demand.</a:t>
            </a:r>
          </a:p>
          <a:p>
            <a:pPr algn="just" eaLnBrk="1" fontAlgn="auto" hangingPunct="1">
              <a:spcBef>
                <a:spcPct val="0"/>
              </a:spcBef>
              <a:spcAft>
                <a:spcPts val="0"/>
              </a:spcAft>
              <a:defRPr/>
            </a:pPr>
            <a:endParaRPr lang="en-US" sz="1000" dirty="0" smtClean="0">
              <a:latin typeface="Arial" pitchFamily="34" charset="0"/>
              <a:ea typeface="Arial Unicode MS" pitchFamily="34" charset="-128"/>
              <a:cs typeface="Arial" pitchFamily="34" charset="0"/>
            </a:endParaRPr>
          </a:p>
          <a:p>
            <a:pPr algn="just" eaLnBrk="1" fontAlgn="auto" hangingPunct="1">
              <a:spcBef>
                <a:spcPct val="0"/>
              </a:spcBef>
              <a:spcAft>
                <a:spcPts val="0"/>
              </a:spcAft>
              <a:defRPr/>
            </a:pPr>
            <a:r>
              <a:rPr lang="en-US" sz="1000" dirty="0" smtClean="0">
                <a:latin typeface="Arial" pitchFamily="34" charset="0"/>
                <a:cs typeface="Arial" pitchFamily="34" charset="0"/>
              </a:rPr>
              <a:t>Massive increases in data traffic can stress the existing radio access network and backhaul infrastructure. One suggested solution is to optimize the network to support the dominant traffic type, moving from voice-driven to data-driven Architectures.</a:t>
            </a:r>
          </a:p>
          <a:p>
            <a:pPr algn="just" eaLnBrk="1" fontAlgn="auto" hangingPunct="1">
              <a:spcBef>
                <a:spcPct val="0"/>
              </a:spcBef>
              <a:spcAft>
                <a:spcPts val="0"/>
              </a:spcAft>
              <a:defRPr/>
            </a:pPr>
            <a:endParaRPr lang="en-US" sz="1000" dirty="0" smtClean="0">
              <a:latin typeface="Arial" pitchFamily="34" charset="0"/>
              <a:cs typeface="Arial" pitchFamily="34" charset="0"/>
            </a:endParaRPr>
          </a:p>
          <a:p>
            <a:pPr algn="just" eaLnBrk="1" fontAlgn="auto" hangingPunct="1">
              <a:spcBef>
                <a:spcPct val="0"/>
              </a:spcBef>
              <a:spcAft>
                <a:spcPts val="0"/>
              </a:spcAft>
              <a:defRPr/>
            </a:pPr>
            <a:r>
              <a:rPr lang="en-US" sz="1000" dirty="0" smtClean="0">
                <a:latin typeface="Arial" pitchFamily="34" charset="0"/>
                <a:cs typeface="Arial" pitchFamily="34" charset="0"/>
              </a:rPr>
              <a:t>Networks with greater capacity but lower costs per bit need to be deployed to handle the future demand for mobile broadband. The roadmap developed by 3GPP enables operators to do just that – irrespective of their legacy network infrastructure. 3G HSPA is the first step, followed by flat network architecture options such as 3G HSPA Evolution (HSPA+) and 3G Long Term Evolution (LTE) that promise even higher throughput.</a:t>
            </a:r>
          </a:p>
          <a:p>
            <a:pPr algn="just" eaLnBrk="1" fontAlgn="auto" hangingPunct="1">
              <a:spcBef>
                <a:spcPct val="0"/>
              </a:spcBef>
              <a:spcAft>
                <a:spcPts val="0"/>
              </a:spcAft>
              <a:defRPr/>
            </a:pPr>
            <a:endParaRPr lang="en-US" sz="1000" dirty="0" smtClean="0">
              <a:latin typeface="Arial" pitchFamily="34" charset="0"/>
              <a:ea typeface="Arial Unicode MS" pitchFamily="34" charset="-128"/>
              <a:cs typeface="Arial" pitchFamily="34" charset="0"/>
            </a:endParaRPr>
          </a:p>
          <a:p>
            <a:pPr algn="just" eaLnBrk="1" fontAlgn="auto" hangingPunct="1">
              <a:spcBef>
                <a:spcPct val="0"/>
              </a:spcBef>
              <a:spcAft>
                <a:spcPts val="0"/>
              </a:spcAft>
              <a:defRPr/>
            </a:pPr>
            <a:endParaRPr lang="en-US" sz="1000" dirty="0" smtClean="0">
              <a:latin typeface="Arial" pitchFamily="34" charset="0"/>
              <a:cs typeface="Arial" pitchFamily="34" charset="0"/>
            </a:endParaRPr>
          </a:p>
        </p:txBody>
      </p:sp>
      <p:sp>
        <p:nvSpPr>
          <p:cNvPr id="1423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22E59B-4761-411F-8BD8-3338F5BAD90B}" type="slidenum">
              <a:rPr lang="en-US" smtClean="0"/>
              <a:pPr/>
              <a:t>13</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xfrm>
            <a:off x="609600" y="4343400"/>
            <a:ext cx="5867400" cy="4114800"/>
          </a:xfrm>
          <a:noFill/>
        </p:spPr>
        <p:txBody>
          <a:bodyPr wrap="square" numCol="1" anchor="t" anchorCtr="0" compatLnSpc="1">
            <a:prstTxWarp prst="textNoShape">
              <a:avLst/>
            </a:prstTxWarp>
          </a:bodyPr>
          <a:lstStyle/>
          <a:p>
            <a:pPr algn="just" eaLnBrk="1" hangingPunct="1">
              <a:spcBef>
                <a:spcPct val="0"/>
              </a:spcBef>
            </a:pPr>
            <a:r>
              <a:rPr lang="en-US" sz="1000" b="1" u="sng" smtClean="0">
                <a:latin typeface="Arial" pitchFamily="34" charset="0"/>
                <a:cs typeface="Arial" pitchFamily="34" charset="0"/>
              </a:rPr>
              <a:t>Throughput-</a:t>
            </a:r>
            <a:r>
              <a:rPr lang="en-US" sz="1000" smtClean="0">
                <a:latin typeface="Arial" pitchFamily="34" charset="0"/>
                <a:cs typeface="Arial" pitchFamily="34" charset="0"/>
              </a:rPr>
              <a:t>In communication networks, such as Ethernet or packet radio, throughput or </a:t>
            </a:r>
            <a:r>
              <a:rPr lang="en-US" sz="1000" b="1" smtClean="0">
                <a:latin typeface="Arial" pitchFamily="34" charset="0"/>
                <a:cs typeface="Arial" pitchFamily="34" charset="0"/>
              </a:rPr>
              <a:t>network throughput</a:t>
            </a:r>
            <a:r>
              <a:rPr lang="en-US" sz="1000" smtClean="0">
                <a:latin typeface="Arial" pitchFamily="34" charset="0"/>
                <a:cs typeface="Arial" pitchFamily="34" charset="0"/>
              </a:rPr>
              <a:t> is the average rate of successful message delivery over a communication channel. This data may be delivered over a physical or logical link, or pass through a certain network node. The throughput is usually measured in bits per second (bit/s or bps), and sometimes in data packets per second or data packets per time slot.</a:t>
            </a:r>
          </a:p>
          <a:p>
            <a:pPr algn="just" eaLnBrk="1" hangingPunct="1">
              <a:spcBef>
                <a:spcPct val="0"/>
              </a:spcBef>
            </a:pPr>
            <a:r>
              <a:rPr lang="en-US" sz="1000" b="1" u="sng" smtClean="0">
                <a:latin typeface="Arial" pitchFamily="34" charset="0"/>
                <a:cs typeface="Arial" pitchFamily="34" charset="0"/>
              </a:rPr>
              <a:t>Latency-</a:t>
            </a:r>
            <a:r>
              <a:rPr lang="en-US" sz="1000" smtClean="0">
                <a:latin typeface="Arial" pitchFamily="34" charset="0"/>
                <a:cs typeface="Arial" pitchFamily="34" charset="0"/>
              </a:rPr>
              <a:t>The time from the source sending a packet to the destination and  processing the packet.</a:t>
            </a:r>
            <a:endParaRPr lang="en-US" sz="1000" b="1" u="sng" smtClean="0">
              <a:latin typeface="Arial" pitchFamily="34" charset="0"/>
              <a:cs typeface="Arial" pitchFamily="34" charset="0"/>
            </a:endParaRPr>
          </a:p>
        </p:txBody>
      </p:sp>
      <p:sp>
        <p:nvSpPr>
          <p:cNvPr id="1433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BB82D13-04B1-4F2B-A6CA-4D3689AEE3A1}" type="slidenum">
              <a:rPr lang="en-US" smtClean="0"/>
              <a:pPr/>
              <a:t>14</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46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BB127F3-8CED-4E32-9FC8-3D4B55EFA357}" type="slidenum">
              <a:rPr lang="en-US" smtClean="0"/>
              <a:pPr/>
              <a:t>15</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47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8F12ED1-10E5-41D8-A1BC-D130BCB37382}" type="slidenum">
              <a:rPr lang="en-US" smtClean="0"/>
              <a:pPr/>
              <a:t>16</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84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5E1E7C6-067B-4685-AC1A-BF1002BDE8B7}" type="slidenum">
              <a:rPr lang="en-US" smtClean="0"/>
              <a:pPr/>
              <a:t>17</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xfrm>
            <a:off x="685800" y="4191000"/>
            <a:ext cx="5486400" cy="4114800"/>
          </a:xfrm>
        </p:spPr>
        <p:txBody>
          <a:bodyPr wrap="square" numCol="1" anchor="t" anchorCtr="0" compatLnSpc="1">
            <a:prstTxWarp prst="textNoShape">
              <a:avLst/>
            </a:prstTxWarp>
            <a:normAutofit lnSpcReduction="10000"/>
          </a:bodyPr>
          <a:lstStyle/>
          <a:p>
            <a:pPr algn="just" eaLnBrk="1" hangingPunct="1">
              <a:spcBef>
                <a:spcPct val="0"/>
              </a:spcBef>
              <a:defRPr/>
            </a:pPr>
            <a:r>
              <a:rPr lang="en-US" sz="1000" dirty="0" smtClean="0">
                <a:latin typeface="Arial" pitchFamily="34" charset="0"/>
                <a:cs typeface="Arial" pitchFamily="34" charset="0"/>
              </a:rPr>
              <a:t>After that Qualcomm, in November 2008, announced it was ending development of the Ultra Mobile Broadband (UMB) technology favoring LTE instead, LTE and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are the only two technologies that are competing to become the most widely adopted standard for 4G networks.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refers to the IEEE 802.16 family of standards which include notably IEEE 802.16-2004, the first major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standard for fixed access. This was superseded by IEEE 802.16e-2005, known as Mobile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which provides both fixed and mobile access. In October 2009, the IEEE 802.16 Working Group submitted its proposal for IMT-Advanced based on IEEE 802.16m, which enhances IEEE 802.16e-2005 to meet the IMT-Advanced requirements. Although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benefits from its earlier development and deployment and today it has about 519 deployments worldwide with more than 10 million subscribers, LTE has quickly gained substantial momentum and it is expected to surpass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and become the accepted standard for 4G systems. This common thinking is supported by the Wireless Market Research and Analysis’ (</a:t>
            </a:r>
            <a:r>
              <a:rPr lang="en-US" sz="1000" dirty="0" err="1" smtClean="0">
                <a:latin typeface="Arial" pitchFamily="34" charset="0"/>
                <a:cs typeface="Arial" pitchFamily="34" charset="0"/>
              </a:rPr>
              <a:t>Maravedis</a:t>
            </a:r>
            <a:r>
              <a:rPr lang="en-US" sz="1000" dirty="0" smtClean="0">
                <a:latin typeface="Arial" pitchFamily="34" charset="0"/>
                <a:cs typeface="Arial" pitchFamily="34" charset="0"/>
              </a:rPr>
              <a:t>) forecasts which estimate 75 million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subscribers by 2014 while over 200 million LTE subscribers by 2015. It is also expected a migration of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operators towards LTE anytime before 2013. The aim of this post is to explain the reasons why LTE is going to win the “4G-battle”.</a:t>
            </a:r>
          </a:p>
          <a:p>
            <a:pPr algn="just" eaLnBrk="1" hangingPunct="1">
              <a:spcBef>
                <a:spcPct val="0"/>
              </a:spcBef>
              <a:defRPr/>
            </a:pPr>
            <a:r>
              <a:rPr lang="en-US" sz="1000" b="1" u="sng" dirty="0" smtClean="0">
                <a:latin typeface="Arial" pitchFamily="34" charset="0"/>
                <a:cs typeface="Arial" pitchFamily="34" charset="0"/>
              </a:rPr>
              <a:t>LTE </a:t>
            </a:r>
            <a:r>
              <a:rPr lang="en-US" sz="1000" b="1" u="sng" dirty="0" err="1" smtClean="0">
                <a:latin typeface="Arial" pitchFamily="34" charset="0"/>
                <a:cs typeface="Arial" pitchFamily="34" charset="0"/>
              </a:rPr>
              <a:t>vs</a:t>
            </a:r>
            <a:r>
              <a:rPr lang="en-US" sz="1000" b="1" u="sng" dirty="0" smtClean="0">
                <a:latin typeface="Arial" pitchFamily="34" charset="0"/>
                <a:cs typeface="Arial" pitchFamily="34" charset="0"/>
              </a:rPr>
              <a:t> </a:t>
            </a:r>
            <a:r>
              <a:rPr lang="en-US" sz="1000" b="1" u="sng" dirty="0" err="1" smtClean="0">
                <a:latin typeface="Arial" pitchFamily="34" charset="0"/>
                <a:cs typeface="Arial" pitchFamily="34" charset="0"/>
              </a:rPr>
              <a:t>WiMAX</a:t>
            </a:r>
            <a:r>
              <a:rPr lang="en-US" sz="1000" b="1" u="sng" dirty="0" smtClean="0">
                <a:latin typeface="Arial" pitchFamily="34" charset="0"/>
                <a:cs typeface="Arial" pitchFamily="34" charset="0"/>
              </a:rPr>
              <a:t> performance</a:t>
            </a:r>
          </a:p>
          <a:p>
            <a:pPr algn="just" eaLnBrk="1" hangingPunct="1">
              <a:spcBef>
                <a:spcPct val="0"/>
              </a:spcBef>
              <a:defRPr/>
            </a:pPr>
            <a:r>
              <a:rPr lang="en-US" sz="1000" dirty="0" smtClean="0">
                <a:latin typeface="Arial" pitchFamily="34" charset="0"/>
                <a:cs typeface="Arial" pitchFamily="34" charset="0"/>
              </a:rPr>
              <a:t>Table  shows the main technical specifications for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and LTE.</a:t>
            </a:r>
          </a:p>
          <a:p>
            <a:pPr algn="just" eaLnBrk="1" hangingPunct="1">
              <a:spcBef>
                <a:spcPct val="0"/>
              </a:spcBef>
              <a:defRPr/>
            </a:pPr>
            <a:r>
              <a:rPr lang="en-US" sz="1000" dirty="0" smtClean="0">
                <a:latin typeface="Arial" pitchFamily="34" charset="0"/>
                <a:cs typeface="Arial" pitchFamily="34" charset="0"/>
              </a:rPr>
              <a:t>The performance of LTE (3GPP Release 8) and IEEE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802.16m are similar in both data rates and latency, and mobility support. It is worth mentioning that both LTE and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use OFDMA in the downlink, but they differ in the uplink.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 continues to use OFDMA, while LTE’s approach (SC-FDMA) is more advanced and allows a reduced peak-to-average ratio (PAPR) for the uplink signal. This makes it easier for the mobile terminal to maintain a highly efficient signal transmission using its power amplifier.</a:t>
            </a:r>
          </a:p>
          <a:p>
            <a:pPr algn="just" eaLnBrk="1" hangingPunct="1">
              <a:spcBef>
                <a:spcPct val="0"/>
              </a:spcBef>
              <a:defRPr/>
            </a:pPr>
            <a:r>
              <a:rPr lang="en-US" sz="1000" dirty="0" smtClean="0">
                <a:latin typeface="Arial" pitchFamily="34" charset="0"/>
                <a:cs typeface="Arial" pitchFamily="34" charset="0"/>
              </a:rPr>
              <a:t>At the moment, 3GPP is working on LTE-Advanced (3GPP Release 2010) which promises further better performance and this is a clear advantage of 3GPP over </a:t>
            </a:r>
            <a:r>
              <a:rPr lang="en-US" sz="1000" dirty="0" err="1" smtClean="0">
                <a:latin typeface="Arial" pitchFamily="34" charset="0"/>
                <a:cs typeface="Arial" pitchFamily="34" charset="0"/>
              </a:rPr>
              <a:t>WiMAX</a:t>
            </a:r>
            <a:r>
              <a:rPr lang="en-US" sz="1000" dirty="0" smtClean="0">
                <a:latin typeface="Arial" pitchFamily="34" charset="0"/>
                <a:cs typeface="Arial" pitchFamily="34" charset="0"/>
              </a:rPr>
              <a:t>.</a:t>
            </a:r>
          </a:p>
          <a:p>
            <a:pPr algn="just" eaLnBrk="1" hangingPunct="1">
              <a:spcBef>
                <a:spcPct val="0"/>
              </a:spcBef>
              <a:defRPr/>
            </a:pPr>
            <a:endParaRPr lang="en-US" sz="1000" dirty="0" smtClean="0">
              <a:latin typeface="Arial" pitchFamily="34" charset="0"/>
              <a:cs typeface="Arial" pitchFamily="34" charset="0"/>
            </a:endParaRPr>
          </a:p>
          <a:p>
            <a:pPr algn="just" eaLnBrk="1" hangingPunct="1">
              <a:spcBef>
                <a:spcPct val="0"/>
              </a:spcBef>
              <a:defRPr/>
            </a:pPr>
            <a:r>
              <a:rPr lang="en-US" sz="1000" dirty="0" smtClean="0">
                <a:latin typeface="Arial" pitchFamily="34" charset="0"/>
                <a:cs typeface="Arial" pitchFamily="34" charset="0"/>
              </a:rPr>
              <a:t> </a:t>
            </a:r>
          </a:p>
        </p:txBody>
      </p:sp>
      <p:sp>
        <p:nvSpPr>
          <p:cNvPr id="149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C2446A5-3FF1-4114-899C-01363677E255}" type="slidenum">
              <a:rPr lang="en-US" smtClean="0"/>
              <a:pPr/>
              <a:t>18</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xfrm>
            <a:off x="685800" y="4191000"/>
            <a:ext cx="5486400" cy="4953000"/>
          </a:xfrm>
          <a:noFill/>
        </p:spPr>
        <p:txBody>
          <a:bodyPr wrap="square" numCol="1" anchor="t" anchorCtr="0" compatLnSpc="1">
            <a:prstTxWarp prst="textNoShape">
              <a:avLst/>
            </a:prstTxWarp>
          </a:bodyPr>
          <a:lstStyle/>
          <a:p>
            <a:pPr algn="just" eaLnBrk="1" hangingPunct="1">
              <a:spcBef>
                <a:spcPct val="0"/>
              </a:spcBef>
            </a:pPr>
            <a:endParaRPr lang="en-US" sz="1000" b="1" dirty="0" smtClean="0">
              <a:latin typeface="Arial" pitchFamily="34" charset="0"/>
              <a:cs typeface="Arial" pitchFamily="34" charset="0"/>
            </a:endParaRPr>
          </a:p>
          <a:p>
            <a:pPr algn="just" eaLnBrk="1" hangingPunct="1">
              <a:spcBef>
                <a:spcPct val="0"/>
              </a:spcBef>
            </a:pPr>
            <a:r>
              <a:rPr lang="en-US" sz="1000" dirty="0" smtClean="0">
                <a:latin typeface="Arial" pitchFamily="34" charset="0"/>
                <a:cs typeface="Arial" pitchFamily="34" charset="0"/>
              </a:rPr>
              <a:t> </a:t>
            </a:r>
            <a:r>
              <a:rPr lang="en-US" sz="900" b="1" dirty="0" smtClean="0">
                <a:latin typeface="Arial" pitchFamily="34" charset="0"/>
                <a:cs typeface="Arial" pitchFamily="34" charset="0"/>
              </a:rPr>
              <a:t>Industry Support-</a:t>
            </a:r>
            <a:r>
              <a:rPr lang="en-US" sz="900" dirty="0" smtClean="0">
                <a:latin typeface="Arial" pitchFamily="34" charset="0"/>
                <a:cs typeface="Arial" pitchFamily="34" charset="0"/>
              </a:rPr>
              <a:t>The main difference between LTE and </a:t>
            </a:r>
            <a:r>
              <a:rPr lang="en-US" sz="900" dirty="0" err="1" smtClean="0">
                <a:latin typeface="Arial" pitchFamily="34" charset="0"/>
                <a:cs typeface="Arial" pitchFamily="34" charset="0"/>
              </a:rPr>
              <a:t>WiMAX</a:t>
            </a:r>
            <a:r>
              <a:rPr lang="en-US" sz="900" dirty="0" smtClean="0">
                <a:latin typeface="Arial" pitchFamily="34" charset="0"/>
                <a:cs typeface="Arial" pitchFamily="34" charset="0"/>
              </a:rPr>
              <a:t> is that they are supported by companies specialized in different fields. </a:t>
            </a:r>
            <a:r>
              <a:rPr lang="en-US" sz="900" dirty="0" err="1" smtClean="0">
                <a:latin typeface="Arial" pitchFamily="34" charset="0"/>
                <a:cs typeface="Arial" pitchFamily="34" charset="0"/>
              </a:rPr>
              <a:t>WiMAX</a:t>
            </a:r>
            <a:r>
              <a:rPr lang="en-US" sz="900" dirty="0" smtClean="0">
                <a:latin typeface="Arial" pitchFamily="34" charset="0"/>
                <a:cs typeface="Arial" pitchFamily="34" charset="0"/>
              </a:rPr>
              <a:t> supporters are mainly computer companies such as Intel and Cisco and there is a waning support from telecommunications companies. At the moment Sprint and Clear are the biggest service providers that have shown their commitment to </a:t>
            </a:r>
            <a:r>
              <a:rPr lang="en-US" sz="900" dirty="0" err="1" smtClean="0">
                <a:latin typeface="Arial" pitchFamily="34" charset="0"/>
                <a:cs typeface="Arial" pitchFamily="34" charset="0"/>
              </a:rPr>
              <a:t>WiMAX</a:t>
            </a:r>
            <a:r>
              <a:rPr lang="en-US" sz="900" dirty="0" smtClean="0">
                <a:latin typeface="Arial" pitchFamily="34" charset="0"/>
                <a:cs typeface="Arial" pitchFamily="34" charset="0"/>
              </a:rPr>
              <a:t>, while Samsung is the main </a:t>
            </a:r>
            <a:r>
              <a:rPr lang="en-US" sz="900" dirty="0" err="1" smtClean="0">
                <a:latin typeface="Arial" pitchFamily="34" charset="0"/>
                <a:cs typeface="Arial" pitchFamily="34" charset="0"/>
              </a:rPr>
              <a:t>smartphone</a:t>
            </a:r>
            <a:r>
              <a:rPr lang="en-US" sz="900" dirty="0" smtClean="0">
                <a:latin typeface="Arial" pitchFamily="34" charset="0"/>
                <a:cs typeface="Arial" pitchFamily="34" charset="0"/>
              </a:rPr>
              <a:t> manufacturer. On the other hand, as we saw in the previous paragraph, 3GPP counts more than 350 individual members, including major service providers, vendors, chipset providers, User Equipment (UE) providers, and test equipment vendors. Moreover, a strong confidence of service providers towards LTE arises from the close cooperation of 3GPP with NGMN alliance for defining the requirements of the standard and with LSTI for collaborative technology trials. As result of this cooperation, in July 2008, NGMN approved LTE as it first compliant technology, instead of </a:t>
            </a:r>
            <a:r>
              <a:rPr lang="en-US" sz="900" dirty="0" err="1" smtClean="0">
                <a:latin typeface="Arial" pitchFamily="34" charset="0"/>
                <a:cs typeface="Arial" pitchFamily="34" charset="0"/>
              </a:rPr>
              <a:t>WiMAX</a:t>
            </a:r>
            <a:r>
              <a:rPr lang="en-US" sz="900" dirty="0" smtClean="0">
                <a:latin typeface="Arial" pitchFamily="34" charset="0"/>
                <a:cs typeface="Arial" pitchFamily="34" charset="0"/>
              </a:rPr>
              <a:t>. Hence, since LTE was developed with support of the major mobile operators in the world, we can aspect that the great majority would adopt LTE, and not </a:t>
            </a:r>
            <a:r>
              <a:rPr lang="en-US" sz="900" dirty="0" err="1" smtClean="0">
                <a:latin typeface="Arial" pitchFamily="34" charset="0"/>
                <a:cs typeface="Arial" pitchFamily="34" charset="0"/>
              </a:rPr>
              <a:t>WiMAX</a:t>
            </a:r>
            <a:r>
              <a:rPr lang="en-US" sz="900" dirty="0" smtClean="0">
                <a:latin typeface="Arial" pitchFamily="34" charset="0"/>
                <a:cs typeface="Arial" pitchFamily="34" charset="0"/>
              </a:rPr>
              <a:t>.</a:t>
            </a:r>
          </a:p>
          <a:p>
            <a:pPr algn="just" eaLnBrk="1" hangingPunct="1">
              <a:spcBef>
                <a:spcPct val="0"/>
              </a:spcBef>
            </a:pPr>
            <a:r>
              <a:rPr lang="en-US" sz="900" b="1" dirty="0" smtClean="0">
                <a:latin typeface="Arial" pitchFamily="34" charset="0"/>
                <a:cs typeface="Arial" pitchFamily="34" charset="0"/>
              </a:rPr>
              <a:t>Evolution from previous standards and interoperability-</a:t>
            </a:r>
            <a:r>
              <a:rPr lang="en-US" sz="900" dirty="0" smtClean="0">
                <a:latin typeface="Arial" pitchFamily="34" charset="0"/>
                <a:cs typeface="Arial" pitchFamily="34" charset="0"/>
              </a:rPr>
              <a:t>LTE comes form the 3GPP organization. An organization which has acquired broad confidence among users, vendors and service providers with GSM and UMTS. On the contrary, </a:t>
            </a:r>
            <a:r>
              <a:rPr lang="en-US" sz="900" dirty="0" err="1" smtClean="0">
                <a:latin typeface="Arial" pitchFamily="34" charset="0"/>
                <a:cs typeface="Arial" pitchFamily="34" charset="0"/>
              </a:rPr>
              <a:t>WiMAX</a:t>
            </a:r>
            <a:r>
              <a:rPr lang="en-US" sz="900" dirty="0" smtClean="0">
                <a:latin typeface="Arial" pitchFamily="34" charset="0"/>
                <a:cs typeface="Arial" pitchFamily="34" charset="0"/>
              </a:rPr>
              <a:t> comes from an industry association, which is quite new in the cellular networks. As a consequence, service providers and vendors are inclined to evolve their system from UMTS towards LTE instead of adopting a completely new standard. Moreover, LTE provides seamless integration with 3GPP-based 2G/3G networks and with 3GPP2-based 2G/3G networks and provides seamless handoff to CDMA/1xEV-DO. This interoperability capability of LTE with legacy systems is attractive to such providers as this will allow them to roll-out their LTE network in several phases without interrupting their existing services.</a:t>
            </a:r>
          </a:p>
          <a:p>
            <a:pPr algn="just" eaLnBrk="1" hangingPunct="1">
              <a:spcBef>
                <a:spcPct val="0"/>
              </a:spcBef>
            </a:pPr>
            <a:r>
              <a:rPr lang="en-US" sz="900" dirty="0" smtClean="0">
                <a:latin typeface="Arial" pitchFamily="34" charset="0"/>
                <a:cs typeface="Arial" pitchFamily="34" charset="0"/>
              </a:rPr>
              <a:t> </a:t>
            </a:r>
            <a:r>
              <a:rPr lang="en-US" sz="900" b="1" dirty="0" smtClean="0">
                <a:latin typeface="Arial" pitchFamily="34" charset="0"/>
                <a:cs typeface="Arial" pitchFamily="34" charset="0"/>
              </a:rPr>
              <a:t>Smartphone manufacturers-</a:t>
            </a:r>
            <a:r>
              <a:rPr lang="en-US" sz="900" dirty="0" smtClean="0">
                <a:latin typeface="Arial" pitchFamily="34" charset="0"/>
                <a:cs typeface="Arial" pitchFamily="34" charset="0"/>
              </a:rPr>
              <a:t>Along with the mobile operators, also the </a:t>
            </a:r>
            <a:r>
              <a:rPr lang="en-US" sz="900" dirty="0" err="1" smtClean="0">
                <a:latin typeface="Arial" pitchFamily="34" charset="0"/>
                <a:cs typeface="Arial" pitchFamily="34" charset="0"/>
              </a:rPr>
              <a:t>smartphone</a:t>
            </a:r>
            <a:r>
              <a:rPr lang="en-US" sz="900" dirty="0" smtClean="0">
                <a:latin typeface="Arial" pitchFamily="34" charset="0"/>
                <a:cs typeface="Arial" pitchFamily="34" charset="0"/>
              </a:rPr>
              <a:t> and laptop manufacturers play an important role in the battle of 4G. Indeed, end-users will go for handsets with the coolest factor. The </a:t>
            </a:r>
            <a:r>
              <a:rPr lang="en-US" sz="900" dirty="0" err="1" smtClean="0">
                <a:latin typeface="Arial" pitchFamily="34" charset="0"/>
                <a:cs typeface="Arial" pitchFamily="34" charset="0"/>
              </a:rPr>
              <a:t>iPhone</a:t>
            </a:r>
            <a:r>
              <a:rPr lang="en-US" sz="900" dirty="0" smtClean="0">
                <a:latin typeface="Arial" pitchFamily="34" charset="0"/>
                <a:cs typeface="Arial" pitchFamily="34" charset="0"/>
              </a:rPr>
              <a:t> completely changed the way we look at mobile phones and what we expected from such devices, and it has contributed to increase exponentially the 3G data traffic generated by the mobile users. The continuing commitment of Apple in developing devices that only support 3GPP standards suggests that the successor of the </a:t>
            </a:r>
            <a:r>
              <a:rPr lang="en-US" sz="900" dirty="0" err="1" smtClean="0">
                <a:latin typeface="Arial" pitchFamily="34" charset="0"/>
                <a:cs typeface="Arial" pitchFamily="34" charset="0"/>
              </a:rPr>
              <a:t>iPhone</a:t>
            </a:r>
            <a:r>
              <a:rPr lang="en-US" sz="900" dirty="0" smtClean="0">
                <a:latin typeface="Arial" pitchFamily="34" charset="0"/>
                <a:cs typeface="Arial" pitchFamily="34" charset="0"/>
              </a:rPr>
              <a:t> 4 would probably support LTE standard. As Apple, other popular devices only support 3GPP standards, driving non-3GPP networks based service providers to converge to the 3GPP standards.</a:t>
            </a:r>
          </a:p>
          <a:p>
            <a:pPr algn="just" eaLnBrk="1" hangingPunct="1">
              <a:spcBef>
                <a:spcPct val="0"/>
              </a:spcBef>
            </a:pPr>
            <a:r>
              <a:rPr lang="en-US" sz="900" b="1" dirty="0" smtClean="0">
                <a:latin typeface="Arial" pitchFamily="34" charset="0"/>
                <a:cs typeface="Arial" pitchFamily="34" charset="0"/>
              </a:rPr>
              <a:t>Result of the battle-</a:t>
            </a:r>
            <a:r>
              <a:rPr lang="en-US" sz="900" dirty="0" smtClean="0">
                <a:latin typeface="Arial" pitchFamily="34" charset="0"/>
                <a:cs typeface="Arial" pitchFamily="34" charset="0"/>
              </a:rPr>
              <a:t>From this analysis LTE has emerged as the </a:t>
            </a:r>
            <a:r>
              <a:rPr lang="en-US" sz="900" dirty="0" err="1" smtClean="0">
                <a:latin typeface="Arial" pitchFamily="34" charset="0"/>
                <a:cs typeface="Arial" pitchFamily="34" charset="0"/>
              </a:rPr>
              <a:t>favourite</a:t>
            </a:r>
            <a:r>
              <a:rPr lang="en-US" sz="900" dirty="0" smtClean="0">
                <a:latin typeface="Arial" pitchFamily="34" charset="0"/>
                <a:cs typeface="Arial" pitchFamily="34" charset="0"/>
              </a:rPr>
              <a:t> winner of the “4G-battle” and in the following years it will become the most widely adopted standard for 4G mobile communications. On the other hand, </a:t>
            </a:r>
            <a:r>
              <a:rPr lang="en-US" sz="900" dirty="0" err="1" smtClean="0">
                <a:latin typeface="Arial" pitchFamily="34" charset="0"/>
                <a:cs typeface="Arial" pitchFamily="34" charset="0"/>
              </a:rPr>
              <a:t>WiMAX</a:t>
            </a:r>
            <a:r>
              <a:rPr lang="en-US" sz="900" dirty="0" smtClean="0">
                <a:latin typeface="Arial" pitchFamily="34" charset="0"/>
                <a:cs typeface="Arial" pitchFamily="34" charset="0"/>
              </a:rPr>
              <a:t> will not disappear, indeed it has been targeting emerging markets that have little infrastructure, because </a:t>
            </a:r>
            <a:r>
              <a:rPr lang="en-US" sz="900" dirty="0" err="1" smtClean="0">
                <a:latin typeface="Arial" pitchFamily="34" charset="0"/>
                <a:cs typeface="Arial" pitchFamily="34" charset="0"/>
              </a:rPr>
              <a:t>WiMAX</a:t>
            </a:r>
            <a:r>
              <a:rPr lang="en-US" sz="900" dirty="0" smtClean="0">
                <a:latin typeface="Arial" pitchFamily="34" charset="0"/>
                <a:cs typeface="Arial" pitchFamily="34" charset="0"/>
              </a:rPr>
              <a:t> deployment would be faster and more cost-effective than laying a wired infrastructure. But we will see a migration of </a:t>
            </a:r>
            <a:r>
              <a:rPr lang="en-US" sz="900" dirty="0" err="1" smtClean="0">
                <a:latin typeface="Arial" pitchFamily="34" charset="0"/>
                <a:cs typeface="Arial" pitchFamily="34" charset="0"/>
              </a:rPr>
              <a:t>WiMAX</a:t>
            </a:r>
            <a:r>
              <a:rPr lang="en-US" sz="900" dirty="0" smtClean="0">
                <a:latin typeface="Arial" pitchFamily="34" charset="0"/>
                <a:cs typeface="Arial" pitchFamily="34" charset="0"/>
              </a:rPr>
              <a:t> operators towards LTE.</a:t>
            </a:r>
          </a:p>
          <a:p>
            <a:pPr algn="just" eaLnBrk="1" hangingPunct="1">
              <a:spcBef>
                <a:spcPct val="0"/>
              </a:spcBef>
            </a:pPr>
            <a:endParaRPr lang="en-US" sz="1000" dirty="0" smtClean="0">
              <a:latin typeface="Arial" pitchFamily="34" charset="0"/>
              <a:cs typeface="Arial" pitchFamily="34" charset="0"/>
            </a:endParaRPr>
          </a:p>
          <a:p>
            <a:pPr algn="just" eaLnBrk="1" hangingPunct="1">
              <a:spcBef>
                <a:spcPct val="0"/>
              </a:spcBef>
            </a:pPr>
            <a:endParaRPr lang="en-US" sz="1000" dirty="0" smtClean="0">
              <a:latin typeface="Arial" pitchFamily="34" charset="0"/>
              <a:cs typeface="Arial" pitchFamily="34" charset="0"/>
            </a:endParaRPr>
          </a:p>
          <a:p>
            <a:pPr eaLnBrk="1" hangingPunct="1">
              <a:spcBef>
                <a:spcPct val="0"/>
              </a:spcBef>
            </a:pPr>
            <a:endParaRPr lang="en-US" sz="1000" dirty="0" smtClean="0"/>
          </a:p>
          <a:p>
            <a:pPr algn="just" eaLnBrk="1" hangingPunct="1">
              <a:spcBef>
                <a:spcPct val="0"/>
              </a:spcBef>
            </a:pPr>
            <a:endParaRPr lang="en-US" sz="1000" dirty="0" smtClean="0">
              <a:latin typeface="Arial" pitchFamily="34" charset="0"/>
              <a:cs typeface="Arial" pitchFamily="34" charset="0"/>
            </a:endParaRPr>
          </a:p>
        </p:txBody>
      </p:sp>
      <p:sp>
        <p:nvSpPr>
          <p:cNvPr id="150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4DC2A9-F3D8-4C2F-A6D5-11336A674E52}" type="slidenum">
              <a:rPr lang="en-US" smtClean="0"/>
              <a:pPr/>
              <a:t>19</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51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4B0F5B8-C27B-4DB9-A262-6B5C1105CF40}" type="slidenum">
              <a:rPr lang="en-US" smtClean="0"/>
              <a:pPr/>
              <a:t>20</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41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9"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spcBef>
                <a:spcPct val="0"/>
              </a:spcBef>
            </a:pPr>
            <a:r>
              <a:rPr lang="en-US" sz="1000" smtClean="0">
                <a:latin typeface="Arial" pitchFamily="34" charset="0"/>
                <a:cs typeface="Arial" pitchFamily="34" charset="0"/>
              </a:rPr>
              <a:t>Discussion of the key requirements for the new LTE system led to the creation of a formal ‘Study Item’ in 3GPP with the specific aim of ‘evolving’ the 3GPP radio access technology to ensure competitiveness over a 10-year time-frame. Under the auspices of this Study Item, the requirements for LTE were refined and crystallized, being finalized in June 2005.</a:t>
            </a:r>
          </a:p>
          <a:p>
            <a:pPr algn="just" eaLnBrk="1" hangingPunct="1">
              <a:spcBef>
                <a:spcPct val="0"/>
              </a:spcBef>
            </a:pPr>
            <a:r>
              <a:rPr lang="en-US" sz="1000" smtClean="0">
                <a:latin typeface="Arial" pitchFamily="34" charset="0"/>
                <a:cs typeface="Arial" pitchFamily="34" charset="0"/>
              </a:rPr>
              <a:t>They can be summarized as follows:</a:t>
            </a:r>
          </a:p>
          <a:p>
            <a:pPr algn="just" eaLnBrk="1" hangingPunct="1">
              <a:spcBef>
                <a:spcPct val="0"/>
              </a:spcBef>
            </a:pPr>
            <a:r>
              <a:rPr lang="en-US" sz="1000" smtClean="0">
                <a:latin typeface="Arial" pitchFamily="34" charset="0"/>
                <a:cs typeface="Arial" pitchFamily="34" charset="0"/>
              </a:rPr>
              <a:t>• reduced delays, in terms of both connection establishment and transmission latency;</a:t>
            </a:r>
          </a:p>
          <a:p>
            <a:pPr algn="just" eaLnBrk="1" hangingPunct="1">
              <a:spcBef>
                <a:spcPct val="0"/>
              </a:spcBef>
            </a:pPr>
            <a:r>
              <a:rPr lang="en-US" sz="1000" smtClean="0">
                <a:latin typeface="Arial" pitchFamily="34" charset="0"/>
                <a:cs typeface="Arial" pitchFamily="34" charset="0"/>
              </a:rPr>
              <a:t>• increased user data rates;</a:t>
            </a:r>
          </a:p>
          <a:p>
            <a:pPr algn="just" eaLnBrk="1" hangingPunct="1">
              <a:spcBef>
                <a:spcPct val="0"/>
              </a:spcBef>
            </a:pPr>
            <a:r>
              <a:rPr lang="en-US" sz="1000" smtClean="0">
                <a:latin typeface="Arial" pitchFamily="34" charset="0"/>
                <a:cs typeface="Arial" pitchFamily="34" charset="0"/>
              </a:rPr>
              <a:t>• increased cell-edge bit-rate, for uniformity of service provision;</a:t>
            </a:r>
          </a:p>
          <a:p>
            <a:pPr algn="just" eaLnBrk="1" hangingPunct="1">
              <a:spcBef>
                <a:spcPct val="0"/>
              </a:spcBef>
            </a:pPr>
            <a:r>
              <a:rPr lang="en-US" sz="1000" smtClean="0">
                <a:latin typeface="Arial" pitchFamily="34" charset="0"/>
                <a:cs typeface="Arial" pitchFamily="34" charset="0"/>
              </a:rPr>
              <a:t>• reduced cost per bit, implying improved spectral efficiency;</a:t>
            </a:r>
          </a:p>
          <a:p>
            <a:pPr algn="just" eaLnBrk="1" hangingPunct="1">
              <a:spcBef>
                <a:spcPct val="0"/>
              </a:spcBef>
            </a:pPr>
            <a:r>
              <a:rPr lang="en-US" sz="1000" smtClean="0">
                <a:latin typeface="Arial" pitchFamily="34" charset="0"/>
                <a:cs typeface="Arial" pitchFamily="34" charset="0"/>
              </a:rPr>
              <a:t>• greater flexibility of spectrum usage, in both new and pre-existing bands;</a:t>
            </a:r>
          </a:p>
          <a:p>
            <a:pPr algn="just" eaLnBrk="1" hangingPunct="1">
              <a:spcBef>
                <a:spcPct val="0"/>
              </a:spcBef>
            </a:pPr>
            <a:r>
              <a:rPr lang="en-US" sz="1000" smtClean="0">
                <a:latin typeface="Arial" pitchFamily="34" charset="0"/>
                <a:cs typeface="Arial" pitchFamily="34" charset="0"/>
              </a:rPr>
              <a:t>• simplified network architecture;</a:t>
            </a:r>
          </a:p>
          <a:p>
            <a:pPr algn="just" eaLnBrk="1" hangingPunct="1">
              <a:spcBef>
                <a:spcPct val="0"/>
              </a:spcBef>
            </a:pPr>
            <a:r>
              <a:rPr lang="en-US" sz="1000" smtClean="0">
                <a:latin typeface="Arial" pitchFamily="34" charset="0"/>
                <a:cs typeface="Arial" pitchFamily="34" charset="0"/>
              </a:rPr>
              <a:t>• seamless mobility, including between different radio-access technologies;</a:t>
            </a:r>
          </a:p>
          <a:p>
            <a:pPr algn="just" eaLnBrk="1" hangingPunct="1">
              <a:spcBef>
                <a:spcPct val="0"/>
              </a:spcBef>
            </a:pPr>
            <a:r>
              <a:rPr lang="en-US" sz="1000" smtClean="0">
                <a:latin typeface="Arial" pitchFamily="34" charset="0"/>
                <a:cs typeface="Arial" pitchFamily="34" charset="0"/>
              </a:rPr>
              <a:t>• reasonable power consumption for the mobile terminal.</a:t>
            </a:r>
          </a:p>
          <a:p>
            <a:pPr algn="just" eaLnBrk="1" hangingPunct="1">
              <a:spcBef>
                <a:spcPct val="0"/>
              </a:spcBef>
            </a:pPr>
            <a:endParaRPr lang="en-US" sz="1000" smtClean="0">
              <a:latin typeface="Arial" pitchFamily="34" charset="0"/>
              <a:cs typeface="Arial" pitchFamily="34" charset="0"/>
            </a:endParaRPr>
          </a:p>
        </p:txBody>
      </p:sp>
      <p:sp>
        <p:nvSpPr>
          <p:cNvPr id="1525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CD8422E-F9A8-4BAA-AB14-549D545A56E2}" type="slidenum">
              <a:rPr lang="en-US" smtClean="0"/>
              <a:pPr/>
              <a:t>21</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36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433716D-CB83-478C-8A82-A82B9311D2E0}" type="slidenum">
              <a:rPr lang="en-US" smtClean="0"/>
              <a:pPr/>
              <a:t>22</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7" name="Notes Placeholder 2"/>
          <p:cNvSpPr>
            <a:spLocks noGrp="1"/>
          </p:cNvSpPr>
          <p:nvPr>
            <p:ph type="body" idx="1"/>
          </p:nvPr>
        </p:nvSpPr>
        <p:spPr bwMode="auto">
          <a:xfrm>
            <a:off x="685800" y="4343400"/>
            <a:ext cx="5638800" cy="4114800"/>
          </a:xfrm>
          <a:noFill/>
        </p:spPr>
        <p:txBody>
          <a:bodyPr wrap="square" numCol="1" anchor="t" anchorCtr="0" compatLnSpc="1">
            <a:prstTxWarp prst="textNoShape">
              <a:avLst/>
            </a:prstTxWarp>
          </a:bodyPr>
          <a:lstStyle/>
          <a:p>
            <a:pPr algn="just" eaLnBrk="1" hangingPunct="1">
              <a:spcBef>
                <a:spcPct val="0"/>
              </a:spcBef>
            </a:pPr>
            <a:r>
              <a:rPr lang="en-US" sz="1000" b="1" smtClean="0">
                <a:latin typeface="Arial" pitchFamily="34" charset="0"/>
                <a:cs typeface="Arial" pitchFamily="34" charset="0"/>
              </a:rPr>
              <a:t>1.</a:t>
            </a:r>
            <a:r>
              <a:rPr lang="en-US" sz="1000" b="1" u="sng" smtClean="0">
                <a:latin typeface="Arial" pitchFamily="34" charset="0"/>
                <a:cs typeface="Arial" pitchFamily="34" charset="0"/>
              </a:rPr>
              <a:t>64 QAM MODULATION-</a:t>
            </a:r>
          </a:p>
          <a:p>
            <a:pPr algn="just" eaLnBrk="1" hangingPunct="1">
              <a:spcBef>
                <a:spcPct val="0"/>
              </a:spcBef>
            </a:pPr>
            <a:r>
              <a:rPr lang="en-US" sz="1000" b="1" smtClean="0">
                <a:latin typeface="Arial" pitchFamily="34" charset="0"/>
                <a:cs typeface="Arial" pitchFamily="34" charset="0"/>
              </a:rPr>
              <a:t>OFDMA</a:t>
            </a:r>
            <a:r>
              <a:rPr lang="en-US" sz="1000" smtClean="0">
                <a:latin typeface="Arial" pitchFamily="34" charset="0"/>
                <a:cs typeface="Arial" pitchFamily="34" charset="0"/>
              </a:rPr>
              <a:t>- (Orthogonal frequency division multiple access)used for downlink multiplexing.</a:t>
            </a:r>
          </a:p>
          <a:p>
            <a:pPr algn="just" eaLnBrk="1" hangingPunct="1">
              <a:spcBef>
                <a:spcPct val="0"/>
              </a:spcBef>
            </a:pPr>
            <a:r>
              <a:rPr lang="en-US" sz="1000" smtClean="0">
                <a:latin typeface="Arial" pitchFamily="34" charset="0"/>
                <a:cs typeface="Arial" pitchFamily="34" charset="0"/>
              </a:rPr>
              <a:t>                Receiver complexity is at a reasonable level.</a:t>
            </a:r>
          </a:p>
          <a:p>
            <a:pPr algn="just" eaLnBrk="1" hangingPunct="1">
              <a:spcBef>
                <a:spcPct val="0"/>
              </a:spcBef>
            </a:pPr>
            <a:r>
              <a:rPr lang="en-US" sz="1000" smtClean="0">
                <a:latin typeface="Arial" pitchFamily="34" charset="0"/>
                <a:cs typeface="Arial" pitchFamily="34" charset="0"/>
              </a:rPr>
              <a:t>                It supports various modulation schemes from BPSK,QPSK,16 QAM to 64 QAM.</a:t>
            </a:r>
          </a:p>
          <a:p>
            <a:pPr algn="just" eaLnBrk="1" hangingPunct="1">
              <a:spcBef>
                <a:spcPct val="0"/>
              </a:spcBef>
            </a:pPr>
            <a:r>
              <a:rPr lang="en-US" sz="1000" b="1" smtClean="0">
                <a:latin typeface="Arial" pitchFamily="34" charset="0"/>
                <a:cs typeface="Arial" pitchFamily="34" charset="0"/>
              </a:rPr>
              <a:t>SC-FDMA</a:t>
            </a:r>
            <a:r>
              <a:rPr lang="en-US" sz="1000" smtClean="0">
                <a:latin typeface="Arial" pitchFamily="34" charset="0"/>
                <a:cs typeface="Arial" pitchFamily="34" charset="0"/>
              </a:rPr>
              <a:t>-(Single carrier frequency division multiple access) used for uplink multiplexing.  	</a:t>
            </a:r>
            <a:endParaRPr lang="en-US" sz="1000" b="1" smtClean="0">
              <a:latin typeface="Arial" pitchFamily="34" charset="0"/>
              <a:cs typeface="Arial" pitchFamily="34" charset="0"/>
            </a:endParaRPr>
          </a:p>
          <a:p>
            <a:pPr algn="just" eaLnBrk="1" hangingPunct="1">
              <a:spcBef>
                <a:spcPct val="0"/>
              </a:spcBef>
            </a:pPr>
            <a:r>
              <a:rPr lang="en-US" sz="1000" smtClean="0">
                <a:latin typeface="Arial" pitchFamily="34" charset="0"/>
                <a:cs typeface="Arial" pitchFamily="34" charset="0"/>
              </a:rPr>
              <a:t>               The Advantage against OFDMA to have a lower PAPR(Peak to average power ratio)meaning less power consumption and less expensive RF   amplifiers in the terminal.</a:t>
            </a:r>
          </a:p>
          <a:p>
            <a:pPr algn="just" eaLnBrk="1" hangingPunct="1">
              <a:spcBef>
                <a:spcPct val="0"/>
              </a:spcBef>
            </a:pPr>
            <a:endParaRPr lang="en-US" sz="1000" smtClean="0">
              <a:latin typeface="Arial" pitchFamily="34" charset="0"/>
              <a:cs typeface="Arial" pitchFamily="34" charset="0"/>
            </a:endParaRPr>
          </a:p>
          <a:p>
            <a:pPr algn="just" eaLnBrk="1" hangingPunct="1">
              <a:spcBef>
                <a:spcPct val="0"/>
              </a:spcBef>
            </a:pPr>
            <a:r>
              <a:rPr lang="en-US" sz="1000" b="1" smtClean="0">
                <a:latin typeface="Arial" pitchFamily="34" charset="0"/>
                <a:cs typeface="Arial" pitchFamily="34" charset="0"/>
              </a:rPr>
              <a:t>2.</a:t>
            </a:r>
            <a:r>
              <a:rPr lang="en-US" sz="1000" b="1" u="sng" smtClean="0">
                <a:latin typeface="Arial" pitchFamily="34" charset="0"/>
                <a:cs typeface="Arial" pitchFamily="34" charset="0"/>
              </a:rPr>
              <a:t>MIMO</a:t>
            </a:r>
            <a:r>
              <a:rPr lang="en-US" sz="1000" smtClean="0">
                <a:latin typeface="Arial" pitchFamily="34" charset="0"/>
                <a:cs typeface="Arial" pitchFamily="34" charset="0"/>
              </a:rPr>
              <a:t>(Multiple input Multiple output)LTE will support MIMO as an option.</a:t>
            </a:r>
          </a:p>
          <a:p>
            <a:pPr algn="just" eaLnBrk="1" hangingPunct="1">
              <a:spcBef>
                <a:spcPct val="0"/>
              </a:spcBef>
            </a:pPr>
            <a:r>
              <a:rPr lang="en-US" sz="1000" smtClean="0">
                <a:latin typeface="Arial" pitchFamily="34" charset="0"/>
                <a:cs typeface="Arial" pitchFamily="34" charset="0"/>
              </a:rPr>
              <a:t>             It describe the possibility to have multiple transmitter and receiver antennas in a system.</a:t>
            </a:r>
          </a:p>
          <a:p>
            <a:pPr algn="just" eaLnBrk="1" hangingPunct="1">
              <a:spcBef>
                <a:spcPct val="0"/>
              </a:spcBef>
            </a:pPr>
            <a:r>
              <a:rPr lang="en-US" sz="1000" smtClean="0">
                <a:latin typeface="Arial" pitchFamily="34" charset="0"/>
                <a:cs typeface="Arial" pitchFamily="34" charset="0"/>
              </a:rPr>
              <a:t>             Up to 4 antennas can be used by a single LTE cell (Gain: spatial Multiplexing).</a:t>
            </a:r>
          </a:p>
          <a:p>
            <a:pPr algn="just" eaLnBrk="1" hangingPunct="1">
              <a:spcBef>
                <a:spcPct val="0"/>
              </a:spcBef>
            </a:pPr>
            <a:r>
              <a:rPr lang="en-US" sz="1000" smtClean="0">
                <a:latin typeface="Arial" pitchFamily="34" charset="0"/>
                <a:cs typeface="Arial" pitchFamily="34" charset="0"/>
              </a:rPr>
              <a:t>             MIMO is considered to be the core technology to increase spectral efficiency.</a:t>
            </a:r>
          </a:p>
          <a:p>
            <a:pPr algn="just" eaLnBrk="1" hangingPunct="1">
              <a:spcBef>
                <a:spcPct val="0"/>
              </a:spcBef>
            </a:pPr>
            <a:endParaRPr lang="en-US" sz="1000" smtClean="0">
              <a:latin typeface="Arial" pitchFamily="34" charset="0"/>
              <a:cs typeface="Arial" pitchFamily="34" charset="0"/>
            </a:endParaRPr>
          </a:p>
          <a:p>
            <a:pPr algn="just" eaLnBrk="1" hangingPunct="1">
              <a:spcBef>
                <a:spcPct val="0"/>
              </a:spcBef>
            </a:pPr>
            <a:r>
              <a:rPr lang="en-US" sz="1000" b="1" smtClean="0">
                <a:latin typeface="Arial" pitchFamily="34" charset="0"/>
                <a:cs typeface="Arial" pitchFamily="34" charset="0"/>
              </a:rPr>
              <a:t>3.</a:t>
            </a:r>
            <a:r>
              <a:rPr lang="en-US" sz="1000" b="1" u="sng" smtClean="0">
                <a:latin typeface="Arial" pitchFamily="34" charset="0"/>
                <a:cs typeface="Arial" pitchFamily="34" charset="0"/>
              </a:rPr>
              <a:t>HARQ</a:t>
            </a:r>
            <a:r>
              <a:rPr lang="en-US" sz="1000" smtClean="0">
                <a:latin typeface="Arial" pitchFamily="34" charset="0"/>
                <a:cs typeface="Arial" pitchFamily="34" charset="0"/>
              </a:rPr>
              <a:t> (Hybrid automatic retransmission on  request)this has been already used for HSDPA &amp; HSUPA .</a:t>
            </a:r>
          </a:p>
          <a:p>
            <a:pPr algn="just" eaLnBrk="1" hangingPunct="1">
              <a:spcBef>
                <a:spcPct val="0"/>
              </a:spcBef>
            </a:pPr>
            <a:r>
              <a:rPr lang="en-US" sz="1000" smtClean="0">
                <a:latin typeface="Arial" pitchFamily="34" charset="0"/>
                <a:cs typeface="Arial" pitchFamily="34" charset="0"/>
              </a:rPr>
              <a:t>   HARQ especially increases the performance delay and the performance(delay and throughput for cell edge users.</a:t>
            </a:r>
          </a:p>
          <a:p>
            <a:pPr algn="just" eaLnBrk="1" hangingPunct="1">
              <a:spcBef>
                <a:spcPct val="0"/>
              </a:spcBef>
            </a:pPr>
            <a:r>
              <a:rPr lang="en-US" sz="1000" smtClean="0">
                <a:latin typeface="Arial" pitchFamily="34" charset="0"/>
                <a:cs typeface="Arial" pitchFamily="34" charset="0"/>
              </a:rPr>
              <a:t>    HARQ simply implements a retransmission protocol on layer1/layer2 that allows to send retransmitted blocks with different coding that the first  one.</a:t>
            </a:r>
          </a:p>
          <a:p>
            <a:pPr algn="just" eaLnBrk="1" hangingPunct="1">
              <a:spcBef>
                <a:spcPct val="0"/>
              </a:spcBef>
            </a:pPr>
            <a:r>
              <a:rPr lang="en-US" sz="1000" b="1" smtClean="0">
                <a:latin typeface="Arial" pitchFamily="34" charset="0"/>
                <a:cs typeface="Arial" pitchFamily="34" charset="0"/>
              </a:rPr>
              <a:t>4.</a:t>
            </a:r>
            <a:r>
              <a:rPr lang="en-US" sz="1000" b="1" u="sng" smtClean="0">
                <a:latin typeface="Arial" pitchFamily="34" charset="0"/>
                <a:cs typeface="Arial" pitchFamily="34" charset="0"/>
              </a:rPr>
              <a:t>SCALABLE BANDWIDTH-</a:t>
            </a:r>
            <a:r>
              <a:rPr lang="en-US" sz="1000" smtClean="0">
                <a:latin typeface="Arial" pitchFamily="34" charset="0"/>
                <a:cs typeface="Arial" pitchFamily="34" charset="0"/>
              </a:rPr>
              <a:t>LTE air interface allows to drive cells with 1.4 MHz,3 MHz,5 MHz,10 MHz,15 MHz &amp; 20 MHz .This gives the required flexibility for operators to use spectrum allocations  not available to a non-scalable wide band or ultra wide band system.</a:t>
            </a:r>
          </a:p>
          <a:p>
            <a:pPr algn="just" eaLnBrk="1" hangingPunct="1">
              <a:spcBef>
                <a:spcPct val="0"/>
              </a:spcBef>
            </a:pPr>
            <a:r>
              <a:rPr lang="en-US" sz="1000" smtClean="0">
                <a:latin typeface="Arial" pitchFamily="34" charset="0"/>
                <a:cs typeface="Arial" pitchFamily="34" charset="0"/>
              </a:rPr>
              <a:t>            </a:t>
            </a:r>
            <a:endParaRPr lang="en-US" sz="1000" b="1" smtClean="0">
              <a:latin typeface="Arial" pitchFamily="34" charset="0"/>
              <a:cs typeface="Arial" pitchFamily="34" charset="0"/>
            </a:endParaRPr>
          </a:p>
        </p:txBody>
      </p:sp>
      <p:sp>
        <p:nvSpPr>
          <p:cNvPr id="154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32922A-6B52-432A-847F-EC9AD9CEC904}" type="slidenum">
              <a:rPr lang="en-US" smtClean="0"/>
              <a:pPr/>
              <a:t>23</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xfrm>
            <a:off x="304800" y="4343400"/>
            <a:ext cx="6248400" cy="6648450"/>
          </a:xfrm>
          <a:noFill/>
        </p:spPr>
        <p:txBody>
          <a:bodyPr wrap="square" numCol="1" anchor="t" anchorCtr="0" compatLnSpc="1">
            <a:prstTxWarp prst="textNoShape">
              <a:avLst/>
            </a:prstTxWarp>
          </a:bodyPr>
          <a:lstStyle/>
          <a:p>
            <a:pPr algn="just" eaLnBrk="1" hangingPunct="1">
              <a:spcBef>
                <a:spcPct val="0"/>
              </a:spcBef>
            </a:pPr>
            <a:r>
              <a:rPr lang="en-US" sz="1000" smtClean="0">
                <a:latin typeface="Arial" pitchFamily="34" charset="0"/>
                <a:cs typeface="Arial" pitchFamily="34" charset="0"/>
              </a:rPr>
              <a:t>There is a growing number of LTE frequency bands that are being designated as possibilities for use with LTE. Many of the LTE frequency bands are already in use for other cellular systems, whereas other LTE bands are new and being introduced as other users are re-allocated spectrum elsewhere.</a:t>
            </a:r>
            <a:br>
              <a:rPr lang="en-US" sz="1000" smtClean="0">
                <a:latin typeface="Arial" pitchFamily="34" charset="0"/>
                <a:cs typeface="Arial" pitchFamily="34" charset="0"/>
              </a:rPr>
            </a:br>
            <a:r>
              <a:rPr lang="en-US" sz="1000" b="1" u="sng" smtClean="0">
                <a:latin typeface="Arial" pitchFamily="34" charset="0"/>
                <a:cs typeface="Arial" pitchFamily="34" charset="0"/>
              </a:rPr>
              <a:t>FDD and TDD LTE frequency bands-</a:t>
            </a:r>
            <a:r>
              <a:rPr lang="en-US" sz="1000" smtClean="0">
                <a:latin typeface="Arial" pitchFamily="34" charset="0"/>
                <a:cs typeface="Arial" pitchFamily="34" charset="0"/>
              </a:rPr>
              <a:t>FDD spectrum requires pair bands, one of the uplink and one for the downlink, and TDD requires a single band as uplink and downlink are on the same frequency but time separated. As a result, there are different LTE band allocations for TDD and FDD. In some cases these bands may overlap, and it is therefore feasible, although unlikely that both TDD and FDD transmissions could be present on a particular LTE frequency band.</a:t>
            </a:r>
          </a:p>
          <a:p>
            <a:pPr algn="just" eaLnBrk="1" hangingPunct="1">
              <a:spcBef>
                <a:spcPct val="0"/>
              </a:spcBef>
            </a:pPr>
            <a:r>
              <a:rPr lang="en-US" sz="1000" smtClean="0">
                <a:latin typeface="Arial" pitchFamily="34" charset="0"/>
                <a:cs typeface="Arial" pitchFamily="34" charset="0"/>
              </a:rPr>
              <a:t>The greater likelihood is that a single UE or mobile will need to detect whether a TDD or FDD transmission should be made on a given band. UEs that roam may encounter both types on the same band. They will therefore need to detect what type of transmission is being made on that particular LTE band in its current location.</a:t>
            </a:r>
          </a:p>
          <a:p>
            <a:pPr algn="just" eaLnBrk="1" hangingPunct="1">
              <a:spcBef>
                <a:spcPct val="0"/>
              </a:spcBef>
            </a:pPr>
            <a:r>
              <a:rPr lang="en-US" sz="1000" smtClean="0">
                <a:latin typeface="Arial" pitchFamily="34" charset="0"/>
                <a:cs typeface="Arial" pitchFamily="34" charset="0"/>
              </a:rPr>
              <a:t>The different LTE frequency allocations or LTE frequency bands are allocated numbers. Currently the LTE bands between 1 &amp; 22 are for paired spectrum, i.e. FDD, and LTE bands between 33 &amp; 41 are for unpaired spectrum, i.e. TDD.</a:t>
            </a:r>
          </a:p>
          <a:p>
            <a:pPr algn="just" eaLnBrk="1" hangingPunct="1">
              <a:spcBef>
                <a:spcPct val="0"/>
              </a:spcBef>
            </a:pPr>
            <a:r>
              <a:rPr lang="en-US" sz="1000" b="1" u="sng" smtClean="0">
                <a:latin typeface="Arial" pitchFamily="34" charset="0"/>
                <a:cs typeface="Arial" pitchFamily="34" charset="0"/>
              </a:rPr>
              <a:t>FDD LTE frequency band allocations-</a:t>
            </a:r>
            <a:r>
              <a:rPr lang="en-US" sz="1000" smtClean="0">
                <a:latin typeface="Arial" pitchFamily="34" charset="0"/>
                <a:cs typeface="Arial" pitchFamily="34" charset="0"/>
              </a:rPr>
              <a:t>There is a large number of allocations or radio spectrum that has been reserved for FDD, frequency division duplex, LTE use.</a:t>
            </a:r>
          </a:p>
          <a:p>
            <a:pPr algn="just" eaLnBrk="1" hangingPunct="1">
              <a:spcBef>
                <a:spcPct val="0"/>
              </a:spcBef>
            </a:pPr>
            <a:r>
              <a:rPr lang="en-US" sz="1000" smtClean="0">
                <a:latin typeface="Arial" pitchFamily="34" charset="0"/>
                <a:cs typeface="Arial" pitchFamily="34" charset="0"/>
              </a:rPr>
              <a:t>The FDD LTE frequency bands are paired to allow simultaneous transmission on two frequencies. The bands also have a sufficient separation to enable the transmitted signals not to unduly impair the receiver performance. If the signals are too close then the receiver may be "blocked" and the sensitivity impaired. The separation must be sufficient to enable the roll-off of the antenna filtering to give sufficient attenuation of the transmitted signal within the receive band.</a:t>
            </a:r>
          </a:p>
          <a:p>
            <a:pPr algn="just" eaLnBrk="1" hangingPunct="1">
              <a:spcBef>
                <a:spcPct val="0"/>
              </a:spcBef>
            </a:pPr>
            <a:r>
              <a:rPr lang="en-US" sz="1000" b="1" u="sng" smtClean="0">
                <a:latin typeface="Arial" pitchFamily="34" charset="0"/>
                <a:cs typeface="Arial" pitchFamily="34" charset="0"/>
              </a:rPr>
              <a:t>TDD LTE frequency band allocations</a:t>
            </a:r>
            <a:r>
              <a:rPr lang="en-US" sz="1000" smtClean="0">
                <a:latin typeface="Arial" pitchFamily="34" charset="0"/>
                <a:cs typeface="Arial" pitchFamily="34" charset="0"/>
              </a:rPr>
              <a:t>With the interest in TDD LTE, there are several unpaired frequency allocations that are being prepared for LTE TDD use. The TDD LTE allocations are unpaired because the uplink and downlink share the same frequency, being time multiplexed. </a:t>
            </a:r>
            <a:br>
              <a:rPr lang="en-US" sz="1000" smtClean="0">
                <a:latin typeface="Arial" pitchFamily="34" charset="0"/>
                <a:cs typeface="Arial" pitchFamily="34" charset="0"/>
              </a:rPr>
            </a:br>
            <a:r>
              <a:rPr lang="en-US" sz="1000" smtClean="0">
                <a:latin typeface="Arial" pitchFamily="34" charset="0"/>
                <a:cs typeface="Arial" pitchFamily="34" charset="0"/>
              </a:rPr>
              <a:t>There are regular additions to the LTE frequency bands / LTE spectrum allocations as a result of negotiations at the ITU regulatory meetings. These LTE allocations are resulting in part from the digital dividend, and also from the pressure caused by the ever growing need for mobile communications. Many of the new LTE spectrum allocations are relatively small, often 10 - 20MHz in bandwidth, and this is a cause for concern. With LTE-Advanced needing bandwidths of 100 MHz, channel aggregation over a wide set of frequencies many be needed, and this has been recognized as a significant technological problem. . . . . . . . .</a:t>
            </a:r>
          </a:p>
          <a:p>
            <a:pPr algn="just" eaLnBrk="1" hangingPunct="1">
              <a:spcBef>
                <a:spcPct val="0"/>
              </a:spcBef>
            </a:pPr>
            <a:r>
              <a:rPr lang="en-US" sz="1000" smtClean="0">
                <a:latin typeface="Arial" pitchFamily="34" charset="0"/>
                <a:cs typeface="Arial" pitchFamily="34" charset="0"/>
              </a:rPr>
              <a:t/>
            </a:r>
            <a:br>
              <a:rPr lang="en-US" sz="1000" smtClean="0">
                <a:latin typeface="Arial" pitchFamily="34" charset="0"/>
                <a:cs typeface="Arial" pitchFamily="34" charset="0"/>
              </a:rPr>
            </a:br>
            <a:endParaRPr lang="en-US" sz="1000" smtClean="0">
              <a:latin typeface="Arial" pitchFamily="34" charset="0"/>
              <a:cs typeface="Arial" pitchFamily="34" charset="0"/>
            </a:endParaRPr>
          </a:p>
        </p:txBody>
      </p:sp>
      <p:sp>
        <p:nvSpPr>
          <p:cNvPr id="155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15BD48-55EF-4172-A541-4FAE6077A6CC}" type="slidenum">
              <a:rPr lang="en-US" smtClean="0"/>
              <a:pPr/>
              <a:t>24</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xfrm>
            <a:off x="1066800" y="685800"/>
            <a:ext cx="4572000" cy="3429000"/>
          </a:xfrm>
          <a:noFill/>
          <a:ln>
            <a:solidFill>
              <a:srgbClr val="000000"/>
            </a:solidFill>
            <a:miter lim="800000"/>
            <a:headEnd/>
            <a:tailEnd/>
          </a:ln>
        </p:spPr>
      </p:sp>
      <p:sp>
        <p:nvSpPr>
          <p:cNvPr id="3" name="Notes Placeholder 2"/>
          <p:cNvSpPr>
            <a:spLocks noGrp="1"/>
          </p:cNvSpPr>
          <p:nvPr>
            <p:ph type="body" idx="1"/>
          </p:nvPr>
        </p:nvSpPr>
        <p:spPr>
          <a:xfrm>
            <a:off x="304800" y="4343400"/>
            <a:ext cx="6248400" cy="4800600"/>
          </a:xfrm>
        </p:spPr>
        <p:txBody>
          <a:bodyPr>
            <a:normAutofit fontScale="92500" lnSpcReduction="10000"/>
          </a:bodyPr>
          <a:lstStyle/>
          <a:p>
            <a:pPr algn="just" eaLnBrk="1" hangingPunct="1">
              <a:spcBef>
                <a:spcPts val="0"/>
              </a:spcBef>
              <a:spcAft>
                <a:spcPts val="0"/>
              </a:spcAft>
              <a:defRPr/>
            </a:pPr>
            <a:r>
              <a:rPr lang="en-US" sz="1000" dirty="0" smtClean="0">
                <a:latin typeface="Arial" pitchFamily="34" charset="0"/>
                <a:cs typeface="Arial" pitchFamily="34" charset="0"/>
              </a:rPr>
              <a:t>Frequency bands may be allocated on a primary and secondary basis. Primary users have the first access to a band, in general. secondary users may use the band provided they do not cause interference to the primary users.</a:t>
            </a:r>
          </a:p>
          <a:p>
            <a:pPr algn="just" eaLnBrk="1" fontAlgn="auto" hangingPunct="1">
              <a:spcBef>
                <a:spcPts val="0"/>
              </a:spcBef>
              <a:spcAft>
                <a:spcPts val="0"/>
              </a:spcAft>
              <a:defRPr/>
            </a:pPr>
            <a:r>
              <a:rPr lang="en-US" sz="1000" dirty="0" smtClean="0">
                <a:latin typeface="Arial" pitchFamily="34" charset="0"/>
                <a:cs typeface="Arial" pitchFamily="34" charset="0"/>
              </a:rPr>
              <a:t>There are a few notes that can give some background to the LTE bands defined in the table on the previous page.</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1:</a:t>
            </a:r>
            <a:r>
              <a:rPr lang="en-US" sz="1000" dirty="0" smtClean="0">
                <a:latin typeface="Arial" pitchFamily="34" charset="0"/>
                <a:cs typeface="Arial" pitchFamily="34" charset="0"/>
              </a:rPr>
              <a:t>   This is one of the paired bands that was defined for the 3G UTRA and 3GPP </a:t>
            </a:r>
            <a:r>
              <a:rPr lang="en-US" sz="1000" dirty="0" err="1" smtClean="0">
                <a:latin typeface="Arial" pitchFamily="34" charset="0"/>
                <a:cs typeface="Arial" pitchFamily="34" charset="0"/>
              </a:rPr>
              <a:t>rel</a:t>
            </a:r>
            <a:r>
              <a:rPr lang="en-US" sz="1000" dirty="0" smtClean="0">
                <a:latin typeface="Arial" pitchFamily="34" charset="0"/>
                <a:cs typeface="Arial" pitchFamily="34" charset="0"/>
              </a:rPr>
              <a:t> 99.</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4:</a:t>
            </a:r>
            <a:r>
              <a:rPr lang="en-US" sz="1000" dirty="0" smtClean="0">
                <a:latin typeface="Arial" pitchFamily="34" charset="0"/>
                <a:cs typeface="Arial" pitchFamily="34" charset="0"/>
              </a:rPr>
              <a:t>   This LTE band was introduced as a new band for the Americas at the World (Administrative) Radio Conference, WRC-2000. This international conference is where international spectrum allocations are agreed. The downlink of band 4 overlaps with the downlink for Band 1. This facilitates roaming.</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9:</a:t>
            </a:r>
            <a:r>
              <a:rPr lang="en-US" sz="1000" dirty="0" smtClean="0">
                <a:latin typeface="Arial" pitchFamily="34" charset="0"/>
                <a:cs typeface="Arial" pitchFamily="34" charset="0"/>
              </a:rPr>
              <a:t>   This band overlaps with Band 3 but has different band limits and it is also only intended for use in Japan. This enables roaming to be achieved more easily, and many terminals are defined such that that are dual band 3 + 9.</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10:</a:t>
            </a:r>
            <a:r>
              <a:rPr lang="en-US" sz="1000" dirty="0" smtClean="0">
                <a:latin typeface="Arial" pitchFamily="34" charset="0"/>
                <a:cs typeface="Arial" pitchFamily="34" charset="0"/>
              </a:rPr>
              <a:t>   This band is an extension to Band 4 and may not be available everywhere. It provides an increase from 45 MHz bandwidth (paired) to 60 MHz paired.</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11:</a:t>
            </a:r>
            <a:r>
              <a:rPr lang="en-US" sz="1000" dirty="0" smtClean="0">
                <a:latin typeface="Arial" pitchFamily="34" charset="0"/>
                <a:cs typeface="Arial" pitchFamily="34" charset="0"/>
              </a:rPr>
              <a:t>   This "1500 MHz" band is identified by 3GPP as a Japanese band, but it is allocated globally to the mobile service on a "co-primary basis".</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12:</a:t>
            </a:r>
            <a:r>
              <a:rPr lang="en-US" sz="1000" dirty="0" smtClean="0">
                <a:latin typeface="Arial" pitchFamily="34" charset="0"/>
                <a:cs typeface="Arial" pitchFamily="34" charset="0"/>
              </a:rPr>
              <a:t>   This band was previously used for broadcasting and has been released as a result of the "Digital Dividend."</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13:</a:t>
            </a:r>
            <a:r>
              <a:rPr lang="en-US" sz="1000" dirty="0" smtClean="0">
                <a:latin typeface="Arial" pitchFamily="34" charset="0"/>
                <a:cs typeface="Arial" pitchFamily="34" charset="0"/>
              </a:rPr>
              <a:t>   This band was previously used for broadcasting and has been released as a result of the "Digital Dividend." The duplex configuration is reversed from the standard, having the uplink higher in frequency than the downlink.</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14:</a:t>
            </a:r>
            <a:r>
              <a:rPr lang="en-US" sz="1000" dirty="0" smtClean="0">
                <a:latin typeface="Arial" pitchFamily="34" charset="0"/>
                <a:cs typeface="Arial" pitchFamily="34" charset="0"/>
              </a:rPr>
              <a:t>   This band was previously used for broadcasting and has been released as a result of the "Digital Dividend." The duplex configuration is reversed from the standard, having the uplink higher in frequency than the downlink.</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15:</a:t>
            </a:r>
            <a:r>
              <a:rPr lang="en-US" sz="1000" dirty="0" smtClean="0">
                <a:latin typeface="Arial" pitchFamily="34" charset="0"/>
                <a:cs typeface="Arial" pitchFamily="34" charset="0"/>
              </a:rPr>
              <a:t>   This LTE band has been defined by ETSI for use in Europe, but this has not been adopted by 3GPP. This band combines two nominally TDD bands to provide one FDD band.</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16:</a:t>
            </a:r>
            <a:r>
              <a:rPr lang="en-US" sz="1000" dirty="0" smtClean="0">
                <a:latin typeface="Arial" pitchFamily="34" charset="0"/>
                <a:cs typeface="Arial" pitchFamily="34" charset="0"/>
              </a:rPr>
              <a:t>   This LTE band has been defined by ETSI for use in Europe, but this has not been adopted by 3GPP. This band combines two nominally TDD bands to provide one FDD band.</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17:</a:t>
            </a:r>
            <a:r>
              <a:rPr lang="en-US" sz="1000" dirty="0" smtClean="0">
                <a:latin typeface="Arial" pitchFamily="34" charset="0"/>
                <a:cs typeface="Arial" pitchFamily="34" charset="0"/>
              </a:rPr>
              <a:t>   This band was previously used for broadcasting and has been released as a result of the "Digital Dividend."</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20:</a:t>
            </a:r>
            <a:r>
              <a:rPr lang="en-US" sz="1000" dirty="0" smtClean="0">
                <a:latin typeface="Arial" pitchFamily="34" charset="0"/>
                <a:cs typeface="Arial" pitchFamily="34" charset="0"/>
              </a:rPr>
              <a:t>   The duplex configuration is reversed from the standard, having the uplink higher in frequency than the downlink.</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21:</a:t>
            </a:r>
            <a:r>
              <a:rPr lang="en-US" sz="1000" dirty="0" smtClean="0">
                <a:latin typeface="Arial" pitchFamily="34" charset="0"/>
                <a:cs typeface="Arial" pitchFamily="34" charset="0"/>
              </a:rPr>
              <a:t>   This "1500 MHz" band is identified by 3GPP as a Japanese band, but it is allocated globally to the mobile service on a "co-primary basis".</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24:</a:t>
            </a:r>
            <a:r>
              <a:rPr lang="en-US" sz="1000" dirty="0" smtClean="0">
                <a:latin typeface="Arial" pitchFamily="34" charset="0"/>
                <a:cs typeface="Arial" pitchFamily="34" charset="0"/>
              </a:rPr>
              <a:t>   The duplex configuration is reversed from the standard, having the uplink higher in frequency than the downlink.</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33:</a:t>
            </a:r>
            <a:r>
              <a:rPr lang="en-US" sz="1000" dirty="0" smtClean="0">
                <a:latin typeface="Arial" pitchFamily="34" charset="0"/>
                <a:cs typeface="Arial" pitchFamily="34" charset="0"/>
              </a:rPr>
              <a:t>   This was one of the bands defined for unpaired spectrum in </a:t>
            </a:r>
            <a:r>
              <a:rPr lang="en-US" sz="1000" dirty="0" err="1" smtClean="0">
                <a:latin typeface="Arial" pitchFamily="34" charset="0"/>
                <a:cs typeface="Arial" pitchFamily="34" charset="0"/>
              </a:rPr>
              <a:t>Rel</a:t>
            </a:r>
            <a:r>
              <a:rPr lang="en-US" sz="1000" dirty="0" smtClean="0">
                <a:latin typeface="Arial" pitchFamily="34" charset="0"/>
                <a:cs typeface="Arial" pitchFamily="34" charset="0"/>
              </a:rPr>
              <a:t> 99 of the 3GPP specifications.</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34:</a:t>
            </a:r>
            <a:r>
              <a:rPr lang="en-US" sz="1000" dirty="0" smtClean="0">
                <a:latin typeface="Arial" pitchFamily="34" charset="0"/>
                <a:cs typeface="Arial" pitchFamily="34" charset="0"/>
              </a:rPr>
              <a:t>   This was one of the bands defined for unpaired spectrum in </a:t>
            </a:r>
            <a:r>
              <a:rPr lang="en-US" sz="1000" dirty="0" err="1" smtClean="0">
                <a:latin typeface="Arial" pitchFamily="34" charset="0"/>
                <a:cs typeface="Arial" pitchFamily="34" charset="0"/>
              </a:rPr>
              <a:t>Rel</a:t>
            </a:r>
            <a:r>
              <a:rPr lang="en-US" sz="1000" dirty="0" smtClean="0">
                <a:latin typeface="Arial" pitchFamily="34" charset="0"/>
                <a:cs typeface="Arial" pitchFamily="34" charset="0"/>
              </a:rPr>
              <a:t> 99 of the 3GPP specifications.</a:t>
            </a:r>
          </a:p>
          <a:p>
            <a:pPr algn="just" eaLnBrk="1" fontAlgn="auto" hangingPunct="1">
              <a:spcBef>
                <a:spcPts val="0"/>
              </a:spcBef>
              <a:spcAft>
                <a:spcPts val="0"/>
              </a:spcAft>
              <a:defRPr/>
            </a:pPr>
            <a:r>
              <a:rPr lang="en-US" sz="1000" b="1" i="1" dirty="0" smtClean="0">
                <a:latin typeface="Arial" pitchFamily="34" charset="0"/>
                <a:cs typeface="Arial" pitchFamily="34" charset="0"/>
              </a:rPr>
              <a:t>LTE Band 38:</a:t>
            </a:r>
            <a:r>
              <a:rPr lang="en-US" sz="1000" dirty="0" smtClean="0">
                <a:latin typeface="Arial" pitchFamily="34" charset="0"/>
                <a:cs typeface="Arial" pitchFamily="34" charset="0"/>
              </a:rPr>
              <a:t>   This band is in the centre band spacing between the uplink and downlink pairs of LTE band 7.</a:t>
            </a:r>
          </a:p>
          <a:p>
            <a:pPr algn="just" eaLnBrk="1" hangingPunct="1">
              <a:spcBef>
                <a:spcPts val="0"/>
              </a:spcBef>
              <a:spcAft>
                <a:spcPts val="0"/>
              </a:spcAft>
              <a:defRPr/>
            </a:pPr>
            <a:endParaRPr lang="en-US" sz="1000" dirty="0">
              <a:latin typeface="Arial" pitchFamily="34" charset="0"/>
              <a:cs typeface="Arial" pitchFamily="34" charset="0"/>
            </a:endParaRPr>
          </a:p>
        </p:txBody>
      </p:sp>
      <p:sp>
        <p:nvSpPr>
          <p:cNvPr id="156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CC7FC38-5637-408D-ADE5-6FAEB4AC17C4}" type="slidenum">
              <a:rPr lang="en-US" smtClean="0"/>
              <a:pPr/>
              <a:t>25</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57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568FD6-AE81-4EB8-9385-282AC0770DE6}" type="slidenum">
              <a:rPr lang="en-US" smtClean="0"/>
              <a:pPr/>
              <a:t>26</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p:spPr>
      </p:sp>
      <p:sp>
        <p:nvSpPr>
          <p:cNvPr id="158723"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spcBef>
                <a:spcPct val="0"/>
              </a:spcBef>
            </a:pPr>
            <a:r>
              <a:rPr lang="en-US" sz="1000" b="1" dirty="0" smtClean="0">
                <a:latin typeface="Arial" pitchFamily="34" charset="0"/>
                <a:cs typeface="Arial" pitchFamily="34" charset="0"/>
              </a:rPr>
              <a:t>1. PLMN ID</a:t>
            </a:r>
          </a:p>
          <a:p>
            <a:pPr algn="just" eaLnBrk="1" hangingPunct="1">
              <a:spcBef>
                <a:spcPct val="0"/>
              </a:spcBef>
            </a:pPr>
            <a:r>
              <a:rPr lang="en-US" sz="1000" dirty="0" smtClean="0">
                <a:latin typeface="Arial" pitchFamily="34" charset="0"/>
                <a:cs typeface="Arial" pitchFamily="34" charset="0"/>
              </a:rPr>
              <a:t>Like in UTRAN multiple operators can share the same E-UTRAN. Consequently more than 1 PLMN ID (MCC + MNC) can be signaled.</a:t>
            </a:r>
          </a:p>
          <a:p>
            <a:pPr algn="just" eaLnBrk="1" hangingPunct="1">
              <a:spcBef>
                <a:spcPct val="0"/>
              </a:spcBef>
            </a:pPr>
            <a:r>
              <a:rPr lang="en-US" sz="1000" b="1" dirty="0" smtClean="0">
                <a:latin typeface="Arial" pitchFamily="34" charset="0"/>
                <a:cs typeface="Arial" pitchFamily="34" charset="0"/>
              </a:rPr>
              <a:t>2 .EPS Bearer ID</a:t>
            </a:r>
          </a:p>
          <a:p>
            <a:pPr algn="just" eaLnBrk="1" hangingPunct="1">
              <a:spcBef>
                <a:spcPct val="0"/>
              </a:spcBef>
            </a:pPr>
            <a:r>
              <a:rPr lang="en-US" sz="1000" dirty="0" smtClean="0">
                <a:latin typeface="Arial" pitchFamily="34" charset="0"/>
                <a:cs typeface="Arial" pitchFamily="34" charset="0"/>
              </a:rPr>
              <a:t>An EPS bearer ID uniquely identifies an EPS bearer for one UE accessing via EUTRAN.</a:t>
            </a:r>
          </a:p>
          <a:p>
            <a:pPr algn="just" eaLnBrk="1" hangingPunct="1">
              <a:spcBef>
                <a:spcPct val="0"/>
              </a:spcBef>
            </a:pPr>
            <a:r>
              <a:rPr lang="en-US" sz="1000" b="1" dirty="0" smtClean="0">
                <a:latin typeface="Arial" pitchFamily="34" charset="0"/>
                <a:cs typeface="Arial" pitchFamily="34" charset="0"/>
              </a:rPr>
              <a:t>3.MMEI</a:t>
            </a:r>
          </a:p>
          <a:p>
            <a:pPr algn="just" eaLnBrk="1" hangingPunct="1">
              <a:spcBef>
                <a:spcPct val="0"/>
              </a:spcBef>
            </a:pPr>
            <a:r>
              <a:rPr lang="en-US" sz="1000" dirty="0" smtClean="0">
                <a:latin typeface="Arial" pitchFamily="34" charset="0"/>
                <a:cs typeface="Arial" pitchFamily="34" charset="0"/>
              </a:rPr>
              <a:t>The MMEI provides a unique ID for identifying the MME during RRC connection establishment. It is constructed using the MMEGI identifying the group of MME’s and the MMEC being the code of the MME within these groups.</a:t>
            </a:r>
          </a:p>
          <a:p>
            <a:pPr algn="just" eaLnBrk="1" hangingPunct="1">
              <a:spcBef>
                <a:spcPct val="0"/>
              </a:spcBef>
            </a:pPr>
            <a:r>
              <a:rPr lang="en-US" sz="1000" b="1" dirty="0" smtClean="0">
                <a:latin typeface="Arial" pitchFamily="34" charset="0"/>
                <a:cs typeface="Arial" pitchFamily="34" charset="0"/>
              </a:rPr>
              <a:t>4. Physical Cell ID</a:t>
            </a:r>
          </a:p>
          <a:p>
            <a:pPr algn="just" eaLnBrk="1" hangingPunct="1">
              <a:spcBef>
                <a:spcPct val="0"/>
              </a:spcBef>
            </a:pPr>
            <a:r>
              <a:rPr lang="en-US" sz="1000" dirty="0" smtClean="0">
                <a:latin typeface="Arial" pitchFamily="34" charset="0"/>
                <a:cs typeface="Arial" pitchFamily="34" charset="0"/>
              </a:rPr>
              <a:t>This ID is related to the choice of the primary and secondary synchronization signals and scrambling codes of the cell.</a:t>
            </a:r>
          </a:p>
          <a:p>
            <a:pPr algn="just" eaLnBrk="1" hangingPunct="1">
              <a:spcBef>
                <a:spcPct val="0"/>
              </a:spcBef>
            </a:pPr>
            <a:r>
              <a:rPr lang="en-US" sz="1000" b="1" dirty="0" smtClean="0">
                <a:latin typeface="Arial" pitchFamily="34" charset="0"/>
                <a:cs typeface="Arial" pitchFamily="34" charset="0"/>
              </a:rPr>
              <a:t>5. eNB/cell ID</a:t>
            </a:r>
          </a:p>
          <a:p>
            <a:pPr algn="just" eaLnBrk="1" hangingPunct="1">
              <a:spcBef>
                <a:spcPct val="0"/>
              </a:spcBef>
            </a:pPr>
            <a:r>
              <a:rPr lang="en-US" sz="1000" dirty="0" smtClean="0">
                <a:latin typeface="Arial" pitchFamily="34" charset="0"/>
                <a:cs typeface="Arial" pitchFamily="34" charset="0"/>
              </a:rPr>
              <a:t>The exact definition of the eNB or cell ID is for further study at the point of time this training manual has been written. The eNB ID might be used in order to identify the old eNB after handover for better handover handling. The cell ID will also be used in the cell update procedure.</a:t>
            </a:r>
          </a:p>
          <a:p>
            <a:pPr algn="just" eaLnBrk="1" hangingPunct="1">
              <a:spcBef>
                <a:spcPct val="0"/>
              </a:spcBef>
            </a:pPr>
            <a:r>
              <a:rPr lang="en-US" sz="1000" b="1" dirty="0" smtClean="0">
                <a:latin typeface="Arial" pitchFamily="34" charset="0"/>
                <a:cs typeface="Arial" pitchFamily="34" charset="0"/>
              </a:rPr>
              <a:t>6. TAI</a:t>
            </a:r>
          </a:p>
          <a:p>
            <a:pPr algn="just" eaLnBrk="1" hangingPunct="1">
              <a:spcBef>
                <a:spcPct val="0"/>
              </a:spcBef>
            </a:pPr>
            <a:r>
              <a:rPr lang="en-US" sz="1000" dirty="0" smtClean="0">
                <a:latin typeface="Arial" pitchFamily="34" charset="0"/>
                <a:cs typeface="Arial" pitchFamily="34" charset="0"/>
              </a:rPr>
              <a:t>Each cell can be allocated only to one TAI – even though the TAI of different cells belonging to the same eNB can be different. The TAI is replacing both URA ID, LAI, and RAI. Similar as the LAI the TAI is constructed using MCC, MNC, and TAC.</a:t>
            </a:r>
          </a:p>
          <a:p>
            <a:pPr algn="just" eaLnBrk="1" hangingPunct="1">
              <a:spcBef>
                <a:spcPct val="0"/>
              </a:spcBef>
            </a:pPr>
            <a:endParaRPr lang="en-US" sz="1000" dirty="0" smtClean="0">
              <a:latin typeface="Arial" pitchFamily="34" charset="0"/>
              <a:cs typeface="Arial" pitchFamily="34" charset="0"/>
            </a:endParaRPr>
          </a:p>
        </p:txBody>
      </p:sp>
      <p:sp>
        <p:nvSpPr>
          <p:cNvPr id="158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D05888F-F3FA-4C84-8924-7F83CA3B83DD}" type="slidenum">
              <a:rPr lang="en-US" smtClean="0"/>
              <a:pPr/>
              <a:t>27</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10000"/>
          </a:bodyPr>
          <a:lstStyle/>
          <a:p>
            <a:pPr eaLnBrk="1" fontAlgn="auto" hangingPunct="1">
              <a:spcBef>
                <a:spcPts val="0"/>
              </a:spcBef>
              <a:spcAft>
                <a:spcPts val="0"/>
              </a:spcAft>
              <a:defRPr/>
            </a:pPr>
            <a:r>
              <a:rPr lang="en-US" sz="1000" b="1" u="sng" dirty="0" smtClean="0">
                <a:latin typeface="Arial" pitchFamily="34" charset="0"/>
                <a:cs typeface="Arial" pitchFamily="34" charset="0"/>
              </a:rPr>
              <a:t>International Mobile Subscriber Identity (IMSI)</a:t>
            </a:r>
            <a:endParaRPr lang="en-US" sz="1000" u="sng" dirty="0" smtClean="0">
              <a:latin typeface="Arial" pitchFamily="34" charset="0"/>
              <a:cs typeface="Arial" pitchFamily="34" charset="0"/>
            </a:endParaRPr>
          </a:p>
          <a:p>
            <a:pPr eaLnBrk="1" fontAlgn="auto" hangingPunct="1">
              <a:spcBef>
                <a:spcPts val="0"/>
              </a:spcBef>
              <a:spcAft>
                <a:spcPts val="0"/>
              </a:spcAft>
              <a:defRPr/>
            </a:pPr>
            <a:r>
              <a:rPr lang="en-US" sz="1000" dirty="0" smtClean="0">
                <a:latin typeface="Arial" pitchFamily="34" charset="0"/>
                <a:cs typeface="Arial" pitchFamily="34" charset="0"/>
              </a:rPr>
              <a:t>IMSI is used for subscriber identification and stored in the Subscriber Identity Module (SIM). IMSI is usually 15 digits long. The first 3 digits are the Mobile Country Code (MCC), and is followed by the Mobile Network Code (MNC), either 2 digits (European standard) or 3 digits (North American standard). The remaining digits are the mobile station identification number (MSIN) within the network's customer base.</a:t>
            </a:r>
            <a:endParaRPr lang="en-US" sz="1000" b="1" dirty="0" smtClean="0">
              <a:latin typeface="Arial" pitchFamily="34" charset="0"/>
              <a:cs typeface="Arial" pitchFamily="34" charset="0"/>
            </a:endParaRPr>
          </a:p>
          <a:p>
            <a:pPr eaLnBrk="1" fontAlgn="auto" hangingPunct="1">
              <a:spcBef>
                <a:spcPts val="0"/>
              </a:spcBef>
              <a:spcAft>
                <a:spcPts val="0"/>
              </a:spcAft>
              <a:defRPr/>
            </a:pPr>
            <a:endParaRPr lang="en-US" sz="1000" b="1" dirty="0" smtClean="0">
              <a:latin typeface="Arial" pitchFamily="34" charset="0"/>
              <a:cs typeface="Arial" pitchFamily="34" charset="0"/>
            </a:endParaRPr>
          </a:p>
          <a:p>
            <a:pPr eaLnBrk="1" fontAlgn="auto" hangingPunct="1">
              <a:spcBef>
                <a:spcPts val="0"/>
              </a:spcBef>
              <a:spcAft>
                <a:spcPts val="0"/>
              </a:spcAft>
              <a:defRPr/>
            </a:pPr>
            <a:r>
              <a:rPr lang="en-US" sz="1000" b="1" u="sng" dirty="0" smtClean="0">
                <a:latin typeface="Arial" pitchFamily="34" charset="0"/>
                <a:cs typeface="Arial" pitchFamily="34" charset="0"/>
              </a:rPr>
              <a:t>Globally Unique Temporary UE Identity (GUTI )</a:t>
            </a:r>
            <a:r>
              <a:rPr lang="en-US" sz="1000" dirty="0" smtClean="0">
                <a:latin typeface="Arial" pitchFamily="34" charset="0"/>
                <a:cs typeface="Arial" pitchFamily="34" charset="0"/>
              </a:rPr>
              <a:t/>
            </a:r>
            <a:br>
              <a:rPr lang="en-US" sz="1000" dirty="0" smtClean="0">
                <a:latin typeface="Arial" pitchFamily="34" charset="0"/>
                <a:cs typeface="Arial" pitchFamily="34" charset="0"/>
              </a:rPr>
            </a:br>
            <a:r>
              <a:rPr lang="en-US" sz="1000" dirty="0" smtClean="0">
                <a:latin typeface="Arial" pitchFamily="34" charset="0"/>
                <a:cs typeface="Arial" pitchFamily="34" charset="0"/>
              </a:rPr>
              <a:t>The purpose of the GUTI is to provide an unambiguous identification of the UE that does not reveal the UE or the user's permanent identity in the Evolved Packet System (EPS). It also allows the identification of the MME and network. It can be used by network and the UE to establish UE's identity during signaling between them in EPS.</a:t>
            </a:r>
            <a:br>
              <a:rPr lang="en-US" sz="1000" dirty="0" smtClean="0">
                <a:latin typeface="Arial" pitchFamily="34" charset="0"/>
                <a:cs typeface="Arial" pitchFamily="34" charset="0"/>
              </a:rPr>
            </a:br>
            <a:r>
              <a:rPr lang="en-US" sz="1000" dirty="0" smtClean="0">
                <a:latin typeface="Arial" pitchFamily="34" charset="0"/>
                <a:cs typeface="Arial" pitchFamily="34" charset="0"/>
              </a:rPr>
              <a:t>On GUTI consist two main components:</a:t>
            </a:r>
            <a:br>
              <a:rPr lang="en-US" sz="1000" dirty="0" smtClean="0">
                <a:latin typeface="Arial" pitchFamily="34" charset="0"/>
                <a:cs typeface="Arial" pitchFamily="34" charset="0"/>
              </a:rPr>
            </a:br>
            <a:r>
              <a:rPr lang="en-US" sz="1000" dirty="0" smtClean="0">
                <a:latin typeface="Arial" pitchFamily="34" charset="0"/>
                <a:cs typeface="Arial" pitchFamily="34" charset="0"/>
              </a:rPr>
              <a:t/>
            </a:r>
            <a:br>
              <a:rPr lang="en-US" sz="1000" dirty="0" smtClean="0">
                <a:latin typeface="Arial" pitchFamily="34" charset="0"/>
                <a:cs typeface="Arial" pitchFamily="34" charset="0"/>
              </a:rPr>
            </a:br>
            <a:r>
              <a:rPr lang="en-US" sz="1000" b="1" dirty="0" smtClean="0">
                <a:latin typeface="Arial" pitchFamily="34" charset="0"/>
                <a:cs typeface="Arial" pitchFamily="34" charset="0"/>
              </a:rPr>
              <a:t>GUMMEI </a:t>
            </a:r>
            <a:r>
              <a:rPr lang="en-US" sz="1000" dirty="0" smtClean="0">
                <a:latin typeface="Arial" pitchFamily="34" charset="0"/>
                <a:cs typeface="Arial" pitchFamily="34" charset="0"/>
              </a:rPr>
              <a:t>- that uniquely identifies the MME which has allocated the GUTI</a:t>
            </a:r>
          </a:p>
          <a:p>
            <a:pPr eaLnBrk="1" fontAlgn="auto" hangingPunct="1">
              <a:spcBef>
                <a:spcPts val="0"/>
              </a:spcBef>
              <a:spcAft>
                <a:spcPts val="0"/>
              </a:spcAft>
              <a:defRPr/>
            </a:pPr>
            <a:r>
              <a:rPr lang="en-US" sz="1000" b="1" dirty="0" smtClean="0">
                <a:latin typeface="Arial" pitchFamily="34" charset="0"/>
                <a:cs typeface="Arial" pitchFamily="34" charset="0"/>
              </a:rPr>
              <a:t>M-TMSI</a:t>
            </a:r>
            <a:r>
              <a:rPr lang="en-US" sz="1000" dirty="0" smtClean="0">
                <a:latin typeface="Arial" pitchFamily="34" charset="0"/>
                <a:cs typeface="Arial" pitchFamily="34" charset="0"/>
              </a:rPr>
              <a:t> - other that uniquely identifies the UE within the MME because of allocated the GUTI Because of that when UE is contacting the network it sends the GUTI to the eNodeB which then uses the GUTI number to identify to which MME re-establish request will be send. If the UE has moved from UMTS cell to LTE cell, a TAU procedure is made (because UE does not have its GUTI) and P-TMSI is send. By this way MME, which is in control of area to which UE moved to, can contact SGSN, which controlled area where UE was previously, to request the subscribers current profile like IP address and PDP contexts. Situation is similar when UE has moved from LTE to UMTS cell. GUTI is sent as the P-TMSI parameter and the procedure is referred as Routing Area Update (RAU).</a:t>
            </a:r>
          </a:p>
          <a:p>
            <a:pPr eaLnBrk="1" fontAlgn="auto" hangingPunct="1">
              <a:spcBef>
                <a:spcPts val="0"/>
              </a:spcBef>
              <a:spcAft>
                <a:spcPts val="0"/>
              </a:spcAft>
              <a:defRPr/>
            </a:pPr>
            <a:r>
              <a:rPr lang="en-US" sz="1000" dirty="0" smtClean="0">
                <a:latin typeface="Arial" pitchFamily="34" charset="0"/>
                <a:cs typeface="Arial" pitchFamily="34" charset="0"/>
              </a:rPr>
              <a:t>If there is a situation where eNodeB from new LTE cell is not associated with MME on which GUMMEI is pointing eNodeB simply will select new MME. The new MME could get context information from old MME using same GUTI.</a:t>
            </a:r>
          </a:p>
          <a:p>
            <a:pPr eaLnBrk="1" fontAlgn="auto" hangingPunct="1">
              <a:spcBef>
                <a:spcPts val="0"/>
              </a:spcBef>
              <a:spcAft>
                <a:spcPts val="0"/>
              </a:spcAft>
              <a:defRPr/>
            </a:pPr>
            <a:r>
              <a:rPr lang="en-US" sz="1000" b="1" dirty="0" smtClean="0">
                <a:latin typeface="Arial" pitchFamily="34" charset="0"/>
                <a:cs typeface="Arial" pitchFamily="34" charset="0"/>
              </a:rPr>
              <a:t>Temporary Mobile Subscriber Identity (S-TMSI)</a:t>
            </a:r>
            <a:endParaRPr lang="en-US" sz="1000" dirty="0" smtClean="0">
              <a:latin typeface="Arial" pitchFamily="34" charset="0"/>
              <a:cs typeface="Arial" pitchFamily="34" charset="0"/>
            </a:endParaRPr>
          </a:p>
          <a:p>
            <a:pPr eaLnBrk="1" fontAlgn="auto" hangingPunct="1">
              <a:spcBef>
                <a:spcPts val="0"/>
              </a:spcBef>
              <a:spcAft>
                <a:spcPts val="0"/>
              </a:spcAft>
              <a:defRPr/>
            </a:pPr>
            <a:r>
              <a:rPr lang="en-US" sz="1000" dirty="0" smtClean="0">
                <a:latin typeface="Arial" pitchFamily="34" charset="0"/>
                <a:cs typeface="Arial" pitchFamily="34" charset="0"/>
              </a:rPr>
              <a:t>For paging purposes, the mobile is paged with the S-TMSI. The S-TMSI is constructed from the MMEC and the M-TMSI. S-TMSI = MMEC + M-TMSI. It uniquely identity's the UE within an MME group. It is also included in RRC Connection Request.</a:t>
            </a:r>
          </a:p>
          <a:p>
            <a:pPr eaLnBrk="1" fontAlgn="auto" hangingPunct="1">
              <a:spcBef>
                <a:spcPts val="0"/>
              </a:spcBef>
              <a:spcAft>
                <a:spcPts val="0"/>
              </a:spcAft>
              <a:defRPr/>
            </a:pPr>
            <a:endParaRPr lang="en-US" sz="1000" dirty="0" smtClean="0">
              <a:latin typeface="Arial" pitchFamily="34" charset="0"/>
              <a:cs typeface="Arial" pitchFamily="34" charset="0"/>
            </a:endParaRPr>
          </a:p>
          <a:p>
            <a:pPr eaLnBrk="1" fontAlgn="auto" hangingPunct="1">
              <a:spcBef>
                <a:spcPts val="0"/>
              </a:spcBef>
              <a:spcAft>
                <a:spcPts val="0"/>
              </a:spcAft>
              <a:defRPr/>
            </a:pPr>
            <a:endParaRPr lang="en-US" sz="1000" dirty="0">
              <a:latin typeface="Arial" pitchFamily="34" charset="0"/>
              <a:cs typeface="Arial" pitchFamily="34" charset="0"/>
            </a:endParaRPr>
          </a:p>
        </p:txBody>
      </p:sp>
      <p:sp>
        <p:nvSpPr>
          <p:cNvPr id="159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B98ACFB-FD69-4D8E-BED3-DF8BB1B97757}" type="slidenum">
              <a:rPr lang="en-US" smtClean="0"/>
              <a:pPr/>
              <a:t>28</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spcBef>
                <a:spcPct val="0"/>
              </a:spcBef>
            </a:pPr>
            <a:r>
              <a:rPr lang="en-US" sz="1000" b="1" dirty="0" smtClean="0">
                <a:latin typeface="Arial" pitchFamily="34" charset="0"/>
                <a:cs typeface="Arial" pitchFamily="34" charset="0"/>
              </a:rPr>
              <a:t>7. C-RNTI</a:t>
            </a:r>
          </a:p>
          <a:p>
            <a:pPr algn="just" eaLnBrk="1" hangingPunct="1">
              <a:spcBef>
                <a:spcPct val="0"/>
              </a:spcBef>
            </a:pPr>
            <a:r>
              <a:rPr lang="en-US" sz="1000" dirty="0" smtClean="0">
                <a:latin typeface="Arial" pitchFamily="34" charset="0"/>
                <a:cs typeface="Arial" pitchFamily="34" charset="0"/>
              </a:rPr>
              <a:t>The C-RNTI is identifying the RRC connection uniquely on cell level. It is replacing the H-RNTI for HSDPA and the E-RNTI for HSUPA. Each RRC connection is associated with C-RNTI.</a:t>
            </a:r>
          </a:p>
          <a:p>
            <a:pPr algn="just" eaLnBrk="1" hangingPunct="1">
              <a:spcBef>
                <a:spcPct val="0"/>
              </a:spcBef>
            </a:pPr>
            <a:r>
              <a:rPr lang="en-US" sz="1000" b="1" dirty="0" smtClean="0">
                <a:latin typeface="Arial" pitchFamily="34" charset="0"/>
                <a:cs typeface="Arial" pitchFamily="34" charset="0"/>
              </a:rPr>
              <a:t>8. RA-RNTI</a:t>
            </a:r>
          </a:p>
          <a:p>
            <a:pPr algn="just" eaLnBrk="1" hangingPunct="1">
              <a:spcBef>
                <a:spcPct val="0"/>
              </a:spcBef>
            </a:pPr>
            <a:r>
              <a:rPr lang="en-US" sz="1000" dirty="0" smtClean="0">
                <a:latin typeface="Arial" pitchFamily="34" charset="0"/>
                <a:cs typeface="Arial" pitchFamily="34" charset="0"/>
              </a:rPr>
              <a:t>The RA-RNTI is used during some transient states, the UE is temporarily identified with a random value for contention resolution purposes. The RA-RNTI is assigned by the eNB to a particular UE after this UE has sent a random access preamble on the Physical Access Channel (PRACH). If this random access preamble is received by the eNB and network granted, the base station sends an acquisition indication back to the mobile and this acquisition indication message contains the RA-RNTI. In turn the UE will use the RA-RNTI to send RRC connection request message on the radio interface UL and the parameter will help to distinguish messages sent by different UEs on the Random Access Channel (RACH). This procedure is called as contention based random access procedure.</a:t>
            </a:r>
          </a:p>
          <a:p>
            <a:pPr algn="just" eaLnBrk="1" hangingPunct="1">
              <a:spcBef>
                <a:spcPct val="0"/>
              </a:spcBef>
            </a:pPr>
            <a:r>
              <a:rPr lang="en-US" sz="1000" b="1" dirty="0" smtClean="0">
                <a:latin typeface="Arial" pitchFamily="34" charset="0"/>
                <a:cs typeface="Arial" pitchFamily="34" charset="0"/>
              </a:rPr>
              <a:t>9. SI-RNTI</a:t>
            </a:r>
          </a:p>
          <a:p>
            <a:pPr algn="just" eaLnBrk="1" hangingPunct="1">
              <a:spcBef>
                <a:spcPct val="0"/>
              </a:spcBef>
            </a:pPr>
            <a:r>
              <a:rPr lang="en-US" sz="1000" dirty="0" smtClean="0">
                <a:latin typeface="Arial" pitchFamily="34" charset="0"/>
                <a:cs typeface="Arial" pitchFamily="34" charset="0"/>
              </a:rPr>
              <a:t>The SI-RNTI is used in order to identity paging groups on the BCCH mapped on the DL-SCH. The SI-RNTI is sent on the PDCCH. It does not stand for a particular UE identity. Instead it signals to all mobiles in a cell where the broadcast System Information Blocks (SIBs) are found on the Physical Downlink Shared Channel (PDSCH). This is necessary since the PDSCH is used to transport both broadcast system information for all UEs and signaling/payload for particular mobiles. In other words, the SI-RNTI indicated which DL resource blocks are used to carry SIBs.</a:t>
            </a:r>
          </a:p>
          <a:p>
            <a:pPr algn="just" eaLnBrk="1" hangingPunct="1">
              <a:spcBef>
                <a:spcPct val="0"/>
              </a:spcBef>
            </a:pPr>
            <a:r>
              <a:rPr lang="en-US" sz="1000" b="1" dirty="0" smtClean="0">
                <a:latin typeface="Arial" pitchFamily="34" charset="0"/>
                <a:cs typeface="Arial" pitchFamily="34" charset="0"/>
              </a:rPr>
              <a:t>10. P-RNTI</a:t>
            </a:r>
          </a:p>
          <a:p>
            <a:pPr algn="just" eaLnBrk="1" hangingPunct="1">
              <a:spcBef>
                <a:spcPct val="0"/>
              </a:spcBef>
            </a:pPr>
            <a:r>
              <a:rPr lang="en-US" sz="1000" dirty="0" smtClean="0">
                <a:latin typeface="Arial" pitchFamily="34" charset="0"/>
                <a:cs typeface="Arial" pitchFamily="34" charset="0"/>
              </a:rPr>
              <a:t>The P-RNTI is used in order to identity paging groups on the PCH mapped on the PDSCH. The P-RNTI is derived from the IMSI of the subscribed to be paged and constructed by the eNB. For this reason IMSI is transmitted in a S1AP paging message from the MME to eNB. To receive paging messages from E-UTRAN, UEs in idle mode monitor the PDCCH channel for P-RNTI value used to indicate paging.</a:t>
            </a:r>
          </a:p>
          <a:p>
            <a:pPr algn="just" eaLnBrk="1" hangingPunct="1">
              <a:spcBef>
                <a:spcPct val="0"/>
              </a:spcBef>
            </a:pPr>
            <a:r>
              <a:rPr lang="en-US" sz="1000" b="1" dirty="0" smtClean="0">
                <a:latin typeface="Arial" pitchFamily="34" charset="0"/>
                <a:cs typeface="Arial" pitchFamily="34" charset="0"/>
              </a:rPr>
              <a:t>11.Temporary Cell RNTI (TC-RNTI)</a:t>
            </a:r>
            <a:endParaRPr lang="en-US" sz="1000" dirty="0" smtClean="0">
              <a:latin typeface="Arial" pitchFamily="34" charset="0"/>
              <a:cs typeface="Arial" pitchFamily="34" charset="0"/>
            </a:endParaRPr>
          </a:p>
          <a:p>
            <a:pPr algn="just" eaLnBrk="1" hangingPunct="1">
              <a:spcBef>
                <a:spcPct val="0"/>
              </a:spcBef>
            </a:pPr>
            <a:r>
              <a:rPr lang="en-US" sz="1000" dirty="0" smtClean="0">
                <a:latin typeface="Arial" pitchFamily="34" charset="0"/>
                <a:cs typeface="Arial" pitchFamily="34" charset="0"/>
              </a:rPr>
              <a:t>When the UE does not have allocated C-RNTI then Temporary C-RNTI is used. A temporary identity, the TC-RNTI, used for further communication between the terminal and the network. If the communication is successful then TC-RNTI is promoted eventually to C-RNTI in the case of UE not having a C-RNTI.</a:t>
            </a:r>
          </a:p>
          <a:p>
            <a:pPr algn="just" eaLnBrk="1" hangingPunct="1">
              <a:spcBef>
                <a:spcPct val="0"/>
              </a:spcBef>
            </a:pPr>
            <a:r>
              <a:rPr lang="en-US" sz="1000" b="1" dirty="0" smtClean="0">
                <a:latin typeface="Arial" pitchFamily="34" charset="0"/>
                <a:cs typeface="Arial" pitchFamily="34" charset="0"/>
              </a:rPr>
              <a:t>12. Random Value</a:t>
            </a:r>
          </a:p>
          <a:p>
            <a:pPr algn="just" eaLnBrk="1" hangingPunct="1">
              <a:spcBef>
                <a:spcPct val="0"/>
              </a:spcBef>
            </a:pPr>
            <a:r>
              <a:rPr lang="en-US" sz="1000" dirty="0" smtClean="0">
                <a:latin typeface="Arial" pitchFamily="34" charset="0"/>
                <a:cs typeface="Arial" pitchFamily="34" charset="0"/>
              </a:rPr>
              <a:t>During random access the UE is using a random ID for contention resolution.</a:t>
            </a:r>
          </a:p>
          <a:p>
            <a:pPr algn="just" eaLnBrk="1" hangingPunct="1">
              <a:spcBef>
                <a:spcPct val="0"/>
              </a:spcBef>
            </a:pPr>
            <a:r>
              <a:rPr lang="en-US" sz="1000" b="1" dirty="0" smtClean="0">
                <a:latin typeface="Arial" pitchFamily="34" charset="0"/>
                <a:cs typeface="Arial" pitchFamily="34" charset="0"/>
              </a:rPr>
              <a:t> 13.eNB S1-AP UE ID and MME S1-AP UE ID</a:t>
            </a:r>
          </a:p>
          <a:p>
            <a:pPr algn="just" eaLnBrk="1" hangingPunct="1">
              <a:spcBef>
                <a:spcPct val="0"/>
              </a:spcBef>
            </a:pPr>
            <a:r>
              <a:rPr lang="en-US" sz="1000" dirty="0" smtClean="0">
                <a:latin typeface="Arial" pitchFamily="34" charset="0"/>
                <a:cs typeface="Arial" pitchFamily="34" charset="0"/>
              </a:rPr>
              <a:t>The eNB S1-AP UE ID and MME S1-AP UE ID are temporary ID’s which are identifying the UE in the S1-MME in the eNB or MME respectively.</a:t>
            </a:r>
          </a:p>
        </p:txBody>
      </p:sp>
      <p:sp>
        <p:nvSpPr>
          <p:cNvPr id="160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AFCDDD4-0DB6-4E46-8866-4796A3A2C34D}" type="slidenum">
              <a:rPr lang="en-US" smtClean="0"/>
              <a:pPr/>
              <a:t>29</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1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C5AEE1-60F9-4119-9573-214667A16F9B}" type="slidenum">
              <a:rPr lang="en-US" smtClean="0"/>
              <a:pPr/>
              <a:t>30</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A3852E3-1DDB-44DB-AF3F-80FC97AA766B}" type="slidenum">
              <a:rPr lang="en-US" altLang="zh-CN" smtClean="0">
                <a:latin typeface="Times New Roman" pitchFamily="18" charset="0"/>
                <a:cs typeface="SimSun"/>
              </a:rPr>
              <a:pPr/>
              <a:t>3</a:t>
            </a:fld>
            <a:endParaRPr lang="en-US" altLang="zh-CN" smtClean="0">
              <a:latin typeface="Times New Roman" pitchFamily="18" charset="0"/>
              <a:cs typeface="SimSun"/>
            </a:endParaRPr>
          </a:p>
        </p:txBody>
      </p:sp>
      <p:sp>
        <p:nvSpPr>
          <p:cNvPr id="1351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51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7" name="Notes Placeholder 2"/>
          <p:cNvSpPr>
            <a:spLocks noGrp="1"/>
          </p:cNvSpPr>
          <p:nvPr>
            <p:ph type="body" idx="1"/>
          </p:nvPr>
        </p:nvSpPr>
        <p:spPr bwMode="auto">
          <a:xfrm>
            <a:off x="381000" y="4343400"/>
            <a:ext cx="6248400" cy="4114800"/>
          </a:xfrm>
        </p:spPr>
        <p:txBody>
          <a:bodyPr wrap="square" numCol="1" anchor="t" anchorCtr="0" compatLnSpc="1">
            <a:prstTxWarp prst="textNoShape">
              <a:avLst/>
            </a:prstTxWarp>
            <a:normAutofit fontScale="92500" lnSpcReduction="10000"/>
          </a:bodyPr>
          <a:lstStyle/>
          <a:p>
            <a:pPr algn="just" eaLnBrk="1" hangingPunct="1">
              <a:spcBef>
                <a:spcPct val="0"/>
              </a:spcBef>
              <a:defRPr/>
            </a:pPr>
            <a:r>
              <a:rPr lang="en-US" sz="1000" dirty="0" smtClean="0">
                <a:latin typeface="Arial" pitchFamily="34" charset="0"/>
                <a:cs typeface="Arial" pitchFamily="34" charset="0"/>
              </a:rPr>
              <a:t>In order to understand the major trends of evolved 3G architecture, it is necessary to look at the main steps of wireless network evolution, starting with 2G networks.</a:t>
            </a:r>
          </a:p>
          <a:p>
            <a:pPr algn="just" eaLnBrk="1" hangingPunct="1">
              <a:spcBef>
                <a:spcPct val="0"/>
              </a:spcBef>
              <a:defRPr/>
            </a:pPr>
            <a:r>
              <a:rPr lang="en-US" sz="1000" b="1" u="sng" dirty="0" smtClean="0">
                <a:latin typeface="Arial" pitchFamily="34" charset="0"/>
                <a:cs typeface="Arial" pitchFamily="34" charset="0"/>
              </a:rPr>
              <a:t>2G Initial Architecture</a:t>
            </a:r>
          </a:p>
          <a:p>
            <a:pPr algn="just" eaLnBrk="1" hangingPunct="1">
              <a:spcBef>
                <a:spcPct val="0"/>
              </a:spcBef>
              <a:defRPr/>
            </a:pPr>
            <a:r>
              <a:rPr lang="en-US" sz="1000" dirty="0" smtClean="0">
                <a:latin typeface="Arial" pitchFamily="34" charset="0"/>
                <a:cs typeface="Arial" pitchFamily="34" charset="0"/>
              </a:rPr>
              <a:t>2G GSM cellular networks were initially designed for voice and circuit-switched services. For that reason, the architecture of such networks was comparatively simple and comprises two main parts:</a:t>
            </a:r>
          </a:p>
          <a:p>
            <a:pPr algn="just" eaLnBrk="1" hangingPunct="1">
              <a:spcBef>
                <a:spcPct val="0"/>
              </a:spcBef>
              <a:defRPr/>
            </a:pPr>
            <a:r>
              <a:rPr lang="en-US" sz="1000" dirty="0" smtClean="0">
                <a:latin typeface="Arial" pitchFamily="34" charset="0"/>
                <a:cs typeface="Arial" pitchFamily="34" charset="0"/>
              </a:rPr>
              <a:t>. The Access Network part, which includes the radio interface as well as the network nodes and interfaces supporting radio-related functions. In initial 2G GSM systems, the radio interface was specifically designed and optimized for voice or low bit rate circuit data transmission.</a:t>
            </a:r>
          </a:p>
          <a:p>
            <a:pPr algn="just" eaLnBrk="1" hangingPunct="1">
              <a:spcBef>
                <a:spcPct val="0"/>
              </a:spcBef>
              <a:defRPr/>
            </a:pPr>
            <a:r>
              <a:rPr lang="en-US" sz="1000" dirty="0" smtClean="0">
                <a:latin typeface="Arial" pitchFamily="34" charset="0"/>
                <a:cs typeface="Arial" pitchFamily="34" charset="0"/>
              </a:rPr>
              <a:t>. The CS part – or circuit-switched core network domain providing circuit services support (this includes call setup, authentication and billing) and inter-working with classical PSTN (Public Switched Telephone Network).</a:t>
            </a:r>
            <a:endParaRPr lang="en-US" sz="1000" b="1" u="sng" dirty="0" smtClean="0">
              <a:latin typeface="Arial" pitchFamily="34" charset="0"/>
              <a:cs typeface="Arial" pitchFamily="34" charset="0"/>
            </a:endParaRPr>
          </a:p>
          <a:p>
            <a:pPr algn="just" eaLnBrk="1" hangingPunct="1">
              <a:spcBef>
                <a:spcPct val="0"/>
              </a:spcBef>
              <a:defRPr/>
            </a:pPr>
            <a:r>
              <a:rPr lang="en-US" sz="1000" b="1" u="sng" dirty="0" smtClean="0">
                <a:latin typeface="Arial" pitchFamily="34" charset="0"/>
                <a:cs typeface="Arial" pitchFamily="34" charset="0"/>
              </a:rPr>
              <a:t>2G Packet Evolution</a:t>
            </a:r>
          </a:p>
          <a:p>
            <a:pPr algn="just" eaLnBrk="1" hangingPunct="1">
              <a:spcBef>
                <a:spcPct val="0"/>
              </a:spcBef>
              <a:defRPr/>
            </a:pPr>
            <a:r>
              <a:rPr lang="en-US" sz="1000" dirty="0" smtClean="0">
                <a:latin typeface="Arial" pitchFamily="34" charset="0"/>
                <a:cs typeface="Arial" pitchFamily="34" charset="0"/>
              </a:rPr>
              <a:t>With the emergence of IP and Web services, 2G GSM networks eventually evolved to efficiently support packet data transmission:</a:t>
            </a:r>
          </a:p>
          <a:p>
            <a:pPr algn="just" eaLnBrk="1" hangingPunct="1">
              <a:spcBef>
                <a:spcPct val="0"/>
              </a:spcBef>
              <a:defRPr/>
            </a:pPr>
            <a:r>
              <a:rPr lang="en-US" sz="1000" dirty="0" smtClean="0">
                <a:latin typeface="Arial" pitchFamily="34" charset="0"/>
                <a:cs typeface="Arial" pitchFamily="34" charset="0"/>
              </a:rPr>
              <a:t>. The Access Network part was partly redesigned to support packet transmission and shared resource allocation schemes – as for GPRS and EDGE evolutions.</a:t>
            </a:r>
          </a:p>
          <a:p>
            <a:pPr algn="just" eaLnBrk="1" hangingPunct="1">
              <a:spcBef>
                <a:spcPct val="0"/>
              </a:spcBef>
              <a:defRPr/>
            </a:pPr>
            <a:r>
              <a:rPr lang="en-US" sz="1000" dirty="0" smtClean="0">
                <a:latin typeface="Arial" pitchFamily="34" charset="0"/>
                <a:cs typeface="Arial" pitchFamily="34" charset="0"/>
              </a:rPr>
              <a:t>. A new Core Network domain (PS for Packet Switched) was added, in parallel to the CS domain. This new domain has the same role as the CS domain, meaning support for packet transmission (including authentication and billing) as well as inter-working with public or private Internet (or IP) networks.</a:t>
            </a:r>
          </a:p>
          <a:p>
            <a:pPr algn="just" eaLnBrk="1" hangingPunct="1">
              <a:spcBef>
                <a:spcPct val="0"/>
              </a:spcBef>
              <a:defRPr/>
            </a:pPr>
            <a:r>
              <a:rPr lang="en-US" sz="1000" dirty="0" smtClean="0">
                <a:latin typeface="Arial" pitchFamily="34" charset="0"/>
                <a:cs typeface="Arial" pitchFamily="34" charset="0"/>
              </a:rPr>
              <a:t>The CS domain is composed of a MSC/VLR (Mobile Switching Center/Visitor Location Register) responsible for end-to-end call setup and in charge of maintaining user location information (such information is typically used to page a user terminal in order to establish user-terminated communication sessions). The GMSC (Gateway MSC) is a specific type of MSC, as being the gateway switch responsible for PSTN inter-working.</a:t>
            </a:r>
          </a:p>
          <a:p>
            <a:pPr algn="just" eaLnBrk="1" hangingPunct="1">
              <a:spcBef>
                <a:spcPct val="0"/>
              </a:spcBef>
              <a:defRPr/>
            </a:pPr>
            <a:r>
              <a:rPr lang="en-US" sz="1000" dirty="0" smtClean="0">
                <a:latin typeface="Arial" pitchFamily="34" charset="0"/>
                <a:cs typeface="Arial" pitchFamily="34" charset="0"/>
              </a:rPr>
              <a:t>The PS domain is composed of the SGSN (Serving GPRS Support Node), which basically plays the role of a MSC/VLR for the packet domain, and the GGSN (Gateway GPRS Support Node), which is equivalent to the GMSC for inter-working with external packet networks.</a:t>
            </a:r>
          </a:p>
          <a:p>
            <a:pPr algn="just" eaLnBrk="1" hangingPunct="1">
              <a:spcBef>
                <a:spcPct val="0"/>
              </a:spcBef>
              <a:defRPr/>
            </a:pPr>
            <a:r>
              <a:rPr lang="en-US" sz="1000" dirty="0" smtClean="0">
                <a:latin typeface="Arial" pitchFamily="34" charset="0"/>
                <a:cs typeface="Arial" pitchFamily="34" charset="0"/>
              </a:rPr>
              <a:t>PS and CS domains may possibly be linked together in order to maintain consistent user location information between the two domains and therefore reduce the amount of radio and network signaling.</a:t>
            </a:r>
          </a:p>
          <a:p>
            <a:pPr algn="just" eaLnBrk="1" hangingPunct="1">
              <a:spcBef>
                <a:spcPct val="0"/>
              </a:spcBef>
              <a:defRPr/>
            </a:pPr>
            <a:r>
              <a:rPr lang="en-US" sz="1000" dirty="0" smtClean="0">
                <a:latin typeface="Arial" pitchFamily="34" charset="0"/>
                <a:cs typeface="Arial" pitchFamily="34" charset="0"/>
              </a:rPr>
              <a:t>In addition to the domain-specific nodes, the Core Network also contains the HLR (Home Location Register), accessed by both the CS and PS domains. The HLR is a key part of the network architecture, containing all information related to user subscription</a:t>
            </a:r>
          </a:p>
        </p:txBody>
      </p:sp>
      <p:sp>
        <p:nvSpPr>
          <p:cNvPr id="1628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50355F5-FFCD-4D95-93B9-F6F85134BF94}" type="slidenum">
              <a:rPr lang="en-US" smtClean="0"/>
              <a:pPr/>
              <a:t>31</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p:spPr>
      </p:sp>
      <p:sp>
        <p:nvSpPr>
          <p:cNvPr id="163843" name="Notes Placeholder 2"/>
          <p:cNvSpPr>
            <a:spLocks noGrp="1"/>
          </p:cNvSpPr>
          <p:nvPr>
            <p:ph type="body" idx="1"/>
          </p:nvPr>
        </p:nvSpPr>
        <p:spPr bwMode="auto">
          <a:xfrm>
            <a:off x="381000" y="4343400"/>
            <a:ext cx="6248400" cy="4114800"/>
          </a:xfrm>
          <a:noFill/>
        </p:spPr>
        <p:txBody>
          <a:bodyPr wrap="square" numCol="1" anchor="t" anchorCtr="0" compatLnSpc="1">
            <a:prstTxWarp prst="textNoShape">
              <a:avLst/>
            </a:prstTxWarp>
          </a:bodyPr>
          <a:lstStyle/>
          <a:p>
            <a:pPr algn="just" eaLnBrk="1" hangingPunct="1">
              <a:spcBef>
                <a:spcPct val="0"/>
              </a:spcBef>
            </a:pPr>
            <a:r>
              <a:rPr lang="en-US" sz="1000" b="1" u="sng" smtClean="0">
                <a:latin typeface="Arial" pitchFamily="34" charset="0"/>
                <a:cs typeface="Arial" pitchFamily="34" charset="0"/>
              </a:rPr>
              <a:t>3G IMS Evolution</a:t>
            </a:r>
          </a:p>
          <a:p>
            <a:pPr eaLnBrk="1" hangingPunct="1">
              <a:spcBef>
                <a:spcPct val="0"/>
              </a:spcBef>
            </a:pPr>
            <a:r>
              <a:rPr lang="en-US" sz="1000" smtClean="0">
                <a:latin typeface="Arial" pitchFamily="34" charset="0"/>
                <a:cs typeface="Arial" pitchFamily="34" charset="0"/>
              </a:rPr>
              <a:t>From a system overview, initial 3G UMTS network architecture was more or less the same as the 2G, as it included both circuit and packet Core Networks. Eventually, a new domain was added on top of the PS domain: the IMS (IP Multimedia Subsystem).The main objective of IMS was to allow the creation of standard and interoperable IP services (like .Push-To-Talk., .Presence. or .Instant Messaging.) in a consistent way across 3GPP wireless networks. The interoperability of IMS-based services comes from the fact that IMS is based on flexible protocols like SIP (Session Initiation Protocol) developed by the</a:t>
            </a:r>
          </a:p>
          <a:p>
            <a:pPr eaLnBrk="1" hangingPunct="1">
              <a:spcBef>
                <a:spcPct val="0"/>
              </a:spcBef>
            </a:pPr>
            <a:r>
              <a:rPr lang="en-US" sz="1000" smtClean="0">
                <a:latin typeface="Arial" pitchFamily="34" charset="0"/>
                <a:cs typeface="Arial" pitchFamily="34" charset="0"/>
              </a:rPr>
              <a:t>IETF (Internet Engineering Task Force – an international community dedicated to the evolution of the Internet).</a:t>
            </a:r>
          </a:p>
          <a:p>
            <a:pPr eaLnBrk="1" hangingPunct="1">
              <a:spcBef>
                <a:spcPct val="0"/>
              </a:spcBef>
            </a:pPr>
            <a:r>
              <a:rPr lang="en-US" sz="1000" smtClean="0">
                <a:latin typeface="Arial" pitchFamily="34" charset="0"/>
                <a:cs typeface="Arial" pitchFamily="34" charset="0"/>
              </a:rPr>
              <a:t>In addition, the IMS standard offers VoIP (Voice over IP) support and provides interworking with classical PSTN through signaling and media gateways.</a:t>
            </a:r>
          </a:p>
          <a:p>
            <a:pPr eaLnBrk="1" hangingPunct="1">
              <a:spcBef>
                <a:spcPct val="0"/>
              </a:spcBef>
            </a:pPr>
            <a:r>
              <a:rPr lang="en-US" sz="1000" smtClean="0">
                <a:latin typeface="Arial" pitchFamily="34" charset="0"/>
                <a:cs typeface="Arial" pitchFamily="34" charset="0"/>
              </a:rPr>
              <a:t>Although IMS was presented as an interesting step towards service integration, legacy network operators refrained from widely deploying and using it as a common platform for all services (including voice, real-time and non real-time services) because of the lack of support for voice services. seamless mobility between existing CS-based networks and IMS</a:t>
            </a:r>
          </a:p>
          <a:p>
            <a:pPr eaLnBrk="1" hangingPunct="1">
              <a:spcBef>
                <a:spcPct val="0"/>
              </a:spcBef>
            </a:pPr>
            <a:r>
              <a:rPr lang="en-US" sz="1000" b="1" u="sng" smtClean="0">
                <a:latin typeface="Arial" pitchFamily="34" charset="0"/>
                <a:cs typeface="Arial" pitchFamily="34" charset="0"/>
              </a:rPr>
              <a:t>EPS Architecture</a:t>
            </a:r>
          </a:p>
          <a:p>
            <a:pPr eaLnBrk="1" hangingPunct="1">
              <a:spcBef>
                <a:spcPct val="0"/>
              </a:spcBef>
            </a:pPr>
            <a:r>
              <a:rPr lang="en-US" sz="1000" smtClean="0">
                <a:latin typeface="Arial" pitchFamily="34" charset="0"/>
                <a:cs typeface="Arial" pitchFamily="34" charset="0"/>
              </a:rPr>
              <a:t>Evolved UMTS networks have a clear objective to integrate all applications over a simplified and common architecture. The main components of EPS architecture are the following:</a:t>
            </a:r>
          </a:p>
          <a:p>
            <a:pPr eaLnBrk="1" hangingPunct="1">
              <a:spcBef>
                <a:spcPct val="0"/>
              </a:spcBef>
            </a:pPr>
            <a:r>
              <a:rPr lang="en-US" sz="1000" smtClean="0">
                <a:latin typeface="Arial" pitchFamily="34" charset="0"/>
                <a:cs typeface="Arial" pitchFamily="34" charset="0"/>
              </a:rPr>
              <a:t>. A packet-optimized Access Network which can efficiently support IP-based non real-time services as well as circuit-like services requiring constant delay and constant bit rate transmission.</a:t>
            </a:r>
          </a:p>
          <a:p>
            <a:pPr eaLnBrk="1" hangingPunct="1">
              <a:spcBef>
                <a:spcPct val="0"/>
              </a:spcBef>
            </a:pPr>
            <a:r>
              <a:rPr lang="en-US" sz="1000" smtClean="0">
                <a:latin typeface="Arial" pitchFamily="34" charset="0"/>
                <a:cs typeface="Arial" pitchFamily="34" charset="0"/>
              </a:rPr>
              <a:t>. A simplified Core Network, composed of only one packet domain, supporting all PS services (possibly IMS-based) and inter-working capabilities towards traditional PSTN.</a:t>
            </a:r>
          </a:p>
          <a:p>
            <a:pPr eaLnBrk="1" hangingPunct="1">
              <a:spcBef>
                <a:spcPct val="0"/>
              </a:spcBef>
            </a:pPr>
            <a:r>
              <a:rPr lang="en-US" sz="1000" smtClean="0">
                <a:latin typeface="Arial" pitchFamily="34" charset="0"/>
                <a:cs typeface="Arial" pitchFamily="34" charset="0"/>
              </a:rPr>
              <a:t>The CS domain is no longer present, as all applications (including the most real-time constraining ones) are supported over the PS domain. This obviously requires specific gateway nodes – part of the IMS architecture – so that IP traffic is converted to PSTN circuit-switched-based transport</a:t>
            </a:r>
          </a:p>
          <a:p>
            <a:pPr algn="just" eaLnBrk="1" hangingPunct="1">
              <a:spcBef>
                <a:spcPct val="0"/>
              </a:spcBef>
            </a:pPr>
            <a:endParaRPr lang="en-US" sz="1000" smtClean="0">
              <a:latin typeface="Arial" pitchFamily="34" charset="0"/>
              <a:cs typeface="Arial" pitchFamily="34" charset="0"/>
            </a:endParaRPr>
          </a:p>
          <a:p>
            <a:pPr algn="just" eaLnBrk="1" hangingPunct="1">
              <a:spcBef>
                <a:spcPct val="0"/>
              </a:spcBef>
            </a:pPr>
            <a:endParaRPr lang="en-US" sz="1000" smtClean="0">
              <a:latin typeface="Arial" pitchFamily="34" charset="0"/>
              <a:cs typeface="Arial" pitchFamily="34" charset="0"/>
            </a:endParaRPr>
          </a:p>
        </p:txBody>
      </p:sp>
      <p:sp>
        <p:nvSpPr>
          <p:cNvPr id="163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045A348-BFFB-41BB-B1F0-AD90E3038C3F}" type="slidenum">
              <a:rPr lang="en-US" smtClean="0"/>
              <a:pPr/>
              <a:t>32</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000" smtClean="0">
                <a:latin typeface="Arial" pitchFamily="34" charset="0"/>
                <a:cs typeface="Arial" pitchFamily="34" charset="0"/>
              </a:rPr>
              <a:t>The high network capacity also requires an efficient network architecture in addition to the advanced radio features. The target in 3GPP Release 8 is to improve the network scalability for traffic increase and to minimize the end-to-end latency by reducing the number of network elements. All radio protocols, mobility management, header compression and all packet retransmissions are located in the base stations called eNodeB. eNodeB includes all those algorithms that are located in Radio Network Controller (RNC) in 3GPP Release 6 architecture. Also the core network is streamlined by separating the user and the control planes. The Mobility Management Entity (MME) is just the control plane element while the user plane bypasses MME directly to System Architecture Evolution (SAE) Gateway (GW).</a:t>
            </a:r>
          </a:p>
          <a:p>
            <a:r>
              <a:rPr lang="en-US" sz="1000" smtClean="0">
                <a:latin typeface="Arial" pitchFamily="34" charset="0"/>
                <a:cs typeface="Arial" pitchFamily="34" charset="0"/>
              </a:rPr>
              <a:t>The LTE architecture consists of E-UTRAN (Evolved </a:t>
            </a:r>
            <a:r>
              <a:rPr lang="en-US" sz="1000" b="1" smtClean="0">
                <a:latin typeface="Arial" pitchFamily="34" charset="0"/>
                <a:cs typeface="Arial" pitchFamily="34" charset="0"/>
              </a:rPr>
              <a:t>UMTS Terrestrial Radio Access Network</a:t>
            </a:r>
            <a:r>
              <a:rPr lang="en-US" sz="1000" smtClean="0">
                <a:latin typeface="Arial" pitchFamily="34" charset="0"/>
                <a:cs typeface="Arial" pitchFamily="34" charset="0"/>
              </a:rPr>
              <a:t>) on the access side and EPC (Evolved Packet Core) on the core side.</a:t>
            </a:r>
          </a:p>
          <a:p>
            <a:r>
              <a:rPr lang="en-US" sz="1000" smtClean="0">
                <a:latin typeface="Arial" pitchFamily="34" charset="0"/>
                <a:cs typeface="Arial" pitchFamily="34" charset="0"/>
              </a:rPr>
              <a:t>A typical LTE/SAE network will have two types of network elements.</a:t>
            </a:r>
          </a:p>
          <a:p>
            <a:r>
              <a:rPr lang="en-US" sz="1000" smtClean="0">
                <a:latin typeface="Arial" pitchFamily="34" charset="0"/>
                <a:cs typeface="Arial" pitchFamily="34" charset="0"/>
              </a:rPr>
              <a:t>The first is the new enhanced base station, so called “Evolved NodeB (eNodeB)” per 3GPP standards. This enhanced BTS provides the LTE air interface and performs radio resource management for the evolved access system.</a:t>
            </a:r>
          </a:p>
          <a:p>
            <a:r>
              <a:rPr lang="en-US" sz="1000" smtClean="0">
                <a:latin typeface="Arial" pitchFamily="34" charset="0"/>
                <a:cs typeface="Arial" pitchFamily="34" charset="0"/>
              </a:rPr>
              <a:t>The second is the new Access Gateway (AGW). The AGW provides termination of the LTE bearer. It also acts as a mobility anchor point for the user plane. It implements key logical functions including MME (Mobility Management Entity) for the Control Plane and for the User Plane. These functions may be split into separate physical nodes, depending on the vendor-specific implementation.</a:t>
            </a:r>
          </a:p>
          <a:p>
            <a:endParaRPr lang="en-US" sz="1000" smtClean="0">
              <a:latin typeface="Arial" pitchFamily="34" charset="0"/>
              <a:cs typeface="Arial" pitchFamily="34" charset="0"/>
            </a:endParaRPr>
          </a:p>
        </p:txBody>
      </p:sp>
      <p:sp>
        <p:nvSpPr>
          <p:cNvPr id="1648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511365-70BF-49E2-86DA-FA82211F855A}" type="slidenum">
              <a:rPr lang="en-US" smtClean="0"/>
              <a:pPr/>
              <a:t>33</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000" dirty="0" smtClean="0">
                <a:latin typeface="Arial" pitchFamily="34" charset="0"/>
                <a:cs typeface="Arial" pitchFamily="34" charset="0"/>
              </a:rPr>
              <a:t>This model shows the interface S1 which transports both </a:t>
            </a:r>
            <a:r>
              <a:rPr lang="en-US" sz="1000" dirty="0" err="1" smtClean="0">
                <a:latin typeface="Arial" pitchFamily="34" charset="0"/>
                <a:cs typeface="Arial" pitchFamily="34" charset="0"/>
              </a:rPr>
              <a:t>signalling</a:t>
            </a:r>
            <a:r>
              <a:rPr lang="en-US" sz="1000" dirty="0" smtClean="0">
                <a:latin typeface="Arial" pitchFamily="34" charset="0"/>
                <a:cs typeface="Arial" pitchFamily="34" charset="0"/>
              </a:rPr>
              <a:t> (the S1-C part) and User</a:t>
            </a:r>
          </a:p>
          <a:p>
            <a:pPr eaLnBrk="1" hangingPunct="1">
              <a:spcBef>
                <a:spcPct val="0"/>
              </a:spcBef>
            </a:pPr>
            <a:r>
              <a:rPr lang="en-US" sz="1000" dirty="0" smtClean="0">
                <a:latin typeface="Arial" pitchFamily="34" charset="0"/>
                <a:cs typeface="Arial" pitchFamily="34" charset="0"/>
              </a:rPr>
              <a:t>plane data (the S1-U part) between E-UTRAN and EPC as well as interface </a:t>
            </a:r>
            <a:r>
              <a:rPr lang="en-US" sz="1000" dirty="0" err="1" smtClean="0">
                <a:latin typeface="Arial" pitchFamily="34" charset="0"/>
                <a:cs typeface="Arial" pitchFamily="34" charset="0"/>
              </a:rPr>
              <a:t>SGi</a:t>
            </a:r>
            <a:r>
              <a:rPr lang="en-US" sz="1000" dirty="0" smtClean="0">
                <a:latin typeface="Arial" pitchFamily="34" charset="0"/>
                <a:cs typeface="Arial" pitchFamily="34" charset="0"/>
              </a:rPr>
              <a:t> – the</a:t>
            </a:r>
          </a:p>
          <a:p>
            <a:pPr eaLnBrk="1" hangingPunct="1">
              <a:spcBef>
                <a:spcPct val="0"/>
              </a:spcBef>
            </a:pPr>
            <a:r>
              <a:rPr lang="en-US" sz="1000" dirty="0" smtClean="0">
                <a:latin typeface="Arial" pitchFamily="34" charset="0"/>
                <a:cs typeface="Arial" pitchFamily="34" charset="0"/>
              </a:rPr>
              <a:t>equivalent of the 2G and 3G Packet Core </a:t>
            </a:r>
            <a:r>
              <a:rPr lang="en-US" sz="1000" dirty="0" err="1" smtClean="0">
                <a:latin typeface="Arial" pitchFamily="34" charset="0"/>
                <a:cs typeface="Arial" pitchFamily="34" charset="0"/>
              </a:rPr>
              <a:t>Gi</a:t>
            </a:r>
            <a:r>
              <a:rPr lang="en-US" sz="1000" dirty="0" smtClean="0">
                <a:latin typeface="Arial" pitchFamily="34" charset="0"/>
                <a:cs typeface="Arial" pitchFamily="34" charset="0"/>
              </a:rPr>
              <a:t> – towards public or private external IP networks,</a:t>
            </a:r>
          </a:p>
          <a:p>
            <a:pPr eaLnBrk="1" hangingPunct="1">
              <a:spcBef>
                <a:spcPct val="0"/>
              </a:spcBef>
            </a:pPr>
            <a:r>
              <a:rPr lang="en-US" sz="1000" dirty="0" smtClean="0">
                <a:latin typeface="Arial" pitchFamily="34" charset="0"/>
                <a:cs typeface="Arial" pitchFamily="34" charset="0"/>
              </a:rPr>
              <a:t>or the IMS domain.</a:t>
            </a:r>
          </a:p>
          <a:p>
            <a:pPr eaLnBrk="1" hangingPunct="1">
              <a:spcBef>
                <a:spcPct val="0"/>
              </a:spcBef>
            </a:pPr>
            <a:r>
              <a:rPr lang="en-US" sz="1000" dirty="0" smtClean="0">
                <a:latin typeface="Arial" pitchFamily="34" charset="0"/>
                <a:cs typeface="Arial" pitchFamily="34" charset="0"/>
              </a:rPr>
              <a:t>The right-hand option of the picture (with combined MME and Serving Gateway) may be</a:t>
            </a:r>
          </a:p>
          <a:p>
            <a:pPr eaLnBrk="1" hangingPunct="1">
              <a:spcBef>
                <a:spcPct val="0"/>
              </a:spcBef>
            </a:pPr>
            <a:r>
              <a:rPr lang="en-US" sz="1000" dirty="0" smtClean="0">
                <a:latin typeface="Arial" pitchFamily="34" charset="0"/>
                <a:cs typeface="Arial" pitchFamily="34" charset="0"/>
              </a:rPr>
              <a:t>seen as a simpler solution to operate a Packet Core network, since it does not require</a:t>
            </a:r>
          </a:p>
          <a:p>
            <a:pPr eaLnBrk="1" hangingPunct="1">
              <a:spcBef>
                <a:spcPct val="0"/>
              </a:spcBef>
            </a:pPr>
            <a:r>
              <a:rPr lang="en-US" sz="1000" dirty="0" smtClean="0">
                <a:latin typeface="Arial" pitchFamily="34" charset="0"/>
                <a:cs typeface="Arial" pitchFamily="34" charset="0"/>
              </a:rPr>
              <a:t>implementing and operating the S11 </a:t>
            </a:r>
            <a:r>
              <a:rPr lang="en-US" sz="1000" dirty="0" err="1" smtClean="0">
                <a:latin typeface="Arial" pitchFamily="34" charset="0"/>
                <a:cs typeface="Arial" pitchFamily="34" charset="0"/>
              </a:rPr>
              <a:t>signalling</a:t>
            </a:r>
            <a:r>
              <a:rPr lang="en-US" sz="1000" dirty="0" smtClean="0">
                <a:latin typeface="Arial" pitchFamily="34" charset="0"/>
                <a:cs typeface="Arial" pitchFamily="34" charset="0"/>
              </a:rPr>
              <a:t> interface between the MME and Serving GW.</a:t>
            </a:r>
          </a:p>
          <a:p>
            <a:pPr eaLnBrk="1" hangingPunct="1">
              <a:spcBef>
                <a:spcPct val="0"/>
              </a:spcBef>
            </a:pPr>
            <a:r>
              <a:rPr lang="en-US" sz="1000" dirty="0" smtClean="0">
                <a:latin typeface="Arial" pitchFamily="34" charset="0"/>
                <a:cs typeface="Arial" pitchFamily="34" charset="0"/>
              </a:rPr>
              <a:t>However, implementing separated MME and User plane functions allows further flexibility in</a:t>
            </a:r>
          </a:p>
          <a:p>
            <a:pPr eaLnBrk="1" hangingPunct="1">
              <a:spcBef>
                <a:spcPct val="0"/>
              </a:spcBef>
            </a:pPr>
            <a:r>
              <a:rPr lang="en-US" sz="1000" dirty="0" smtClean="0">
                <a:latin typeface="Arial" pitchFamily="34" charset="0"/>
                <a:cs typeface="Arial" pitchFamily="34" charset="0"/>
              </a:rPr>
              <a:t>terms of deployment, allowing independent scalability between the </a:t>
            </a:r>
            <a:r>
              <a:rPr lang="en-US" sz="1000" dirty="0" err="1" smtClean="0">
                <a:latin typeface="Arial" pitchFamily="34" charset="0"/>
                <a:cs typeface="Arial" pitchFamily="34" charset="0"/>
              </a:rPr>
              <a:t>signalling</a:t>
            </a:r>
            <a:r>
              <a:rPr lang="en-US" sz="1000" dirty="0" smtClean="0">
                <a:latin typeface="Arial" pitchFamily="34" charset="0"/>
                <a:cs typeface="Arial" pitchFamily="34" charset="0"/>
              </a:rPr>
              <a:t> load on the</a:t>
            </a:r>
          </a:p>
          <a:p>
            <a:pPr eaLnBrk="1" hangingPunct="1">
              <a:spcBef>
                <a:spcPct val="0"/>
              </a:spcBef>
            </a:pPr>
            <a:r>
              <a:rPr lang="en-US" sz="1000" dirty="0" smtClean="0">
                <a:latin typeface="Arial" pitchFamily="34" charset="0"/>
                <a:cs typeface="Arial" pitchFamily="34" charset="0"/>
              </a:rPr>
              <a:t>Control plane and traffic handling on the User plane.</a:t>
            </a:r>
          </a:p>
          <a:p>
            <a:pPr eaLnBrk="1" hangingPunct="1">
              <a:spcBef>
                <a:spcPct val="0"/>
              </a:spcBef>
            </a:pPr>
            <a:r>
              <a:rPr lang="en-US" sz="1000" dirty="0" smtClean="0">
                <a:latin typeface="Arial" pitchFamily="34" charset="0"/>
                <a:cs typeface="Arial" pitchFamily="34" charset="0"/>
              </a:rPr>
              <a:t>In any kind of implementation, the S5 interface has been defined in such a way as to allow</a:t>
            </a:r>
          </a:p>
          <a:p>
            <a:pPr eaLnBrk="1" hangingPunct="1">
              <a:spcBef>
                <a:spcPct val="0"/>
              </a:spcBef>
            </a:pPr>
            <a:r>
              <a:rPr lang="en-US" sz="1000" dirty="0" smtClean="0">
                <a:latin typeface="Arial" pitchFamily="34" charset="0"/>
                <a:cs typeface="Arial" pitchFamily="34" charset="0"/>
              </a:rPr>
              <a:t>connectivity to multiple Packet Data Networks, providing the same flexibility as the </a:t>
            </a:r>
            <a:r>
              <a:rPr lang="en-US" sz="1000" dirty="0" err="1" smtClean="0">
                <a:latin typeface="Arial" pitchFamily="34" charset="0"/>
                <a:cs typeface="Arial" pitchFamily="34" charset="0"/>
              </a:rPr>
              <a:t>Gn</a:t>
            </a:r>
            <a:endParaRPr lang="en-US" sz="1000" dirty="0" smtClean="0">
              <a:latin typeface="Arial" pitchFamily="34" charset="0"/>
              <a:cs typeface="Arial" pitchFamily="34" charset="0"/>
            </a:endParaRPr>
          </a:p>
          <a:p>
            <a:pPr eaLnBrk="1" hangingPunct="1">
              <a:spcBef>
                <a:spcPct val="0"/>
              </a:spcBef>
            </a:pPr>
            <a:r>
              <a:rPr lang="en-US" sz="1000" dirty="0" smtClean="0">
                <a:latin typeface="Arial" pitchFamily="34" charset="0"/>
                <a:cs typeface="Arial" pitchFamily="34" charset="0"/>
              </a:rPr>
              <a:t>interface defined between SGSN and GGSN 2G/3G nodes – the S5 interface is actually an</a:t>
            </a:r>
          </a:p>
          <a:p>
            <a:pPr eaLnBrk="1" hangingPunct="1">
              <a:spcBef>
                <a:spcPct val="0"/>
              </a:spcBef>
            </a:pPr>
            <a:r>
              <a:rPr lang="en-US" sz="1000" dirty="0" smtClean="0">
                <a:latin typeface="Arial" pitchFamily="34" charset="0"/>
                <a:cs typeface="Arial" pitchFamily="34" charset="0"/>
              </a:rPr>
              <a:t>evolved version of the </a:t>
            </a:r>
            <a:r>
              <a:rPr lang="en-US" sz="1000" dirty="0" err="1" smtClean="0">
                <a:latin typeface="Arial" pitchFamily="34" charset="0"/>
                <a:cs typeface="Arial" pitchFamily="34" charset="0"/>
              </a:rPr>
              <a:t>Gn</a:t>
            </a:r>
            <a:r>
              <a:rPr lang="en-US" sz="1000" dirty="0" smtClean="0">
                <a:latin typeface="Arial" pitchFamily="34" charset="0"/>
                <a:cs typeface="Arial" pitchFamily="34" charset="0"/>
              </a:rPr>
              <a:t> interface based on the GTP (GPRS Tunnelling Protocol). The</a:t>
            </a:r>
          </a:p>
          <a:p>
            <a:pPr eaLnBrk="1" hangingPunct="1">
              <a:spcBef>
                <a:spcPct val="0"/>
              </a:spcBef>
            </a:pPr>
            <a:r>
              <a:rPr lang="en-US" sz="1000" dirty="0" smtClean="0">
                <a:latin typeface="Arial" pitchFamily="34" charset="0"/>
                <a:cs typeface="Arial" pitchFamily="34" charset="0"/>
              </a:rPr>
              <a:t>typical use case of such a configuration would be, for example, to separate the access to an</a:t>
            </a:r>
          </a:p>
          <a:p>
            <a:pPr eaLnBrk="1" hangingPunct="1">
              <a:spcBef>
                <a:spcPct val="0"/>
              </a:spcBef>
            </a:pPr>
            <a:r>
              <a:rPr lang="en-US" sz="1000" dirty="0" smtClean="0">
                <a:latin typeface="Arial" pitchFamily="34" charset="0"/>
                <a:cs typeface="Arial" pitchFamily="34" charset="0"/>
              </a:rPr>
              <a:t>Intranet from the public IP network access, In this case, access to each of the</a:t>
            </a:r>
          </a:p>
          <a:p>
            <a:pPr eaLnBrk="1" hangingPunct="1">
              <a:spcBef>
                <a:spcPct val="0"/>
              </a:spcBef>
            </a:pPr>
            <a:r>
              <a:rPr lang="en-US" sz="1000" dirty="0" smtClean="0">
                <a:latin typeface="Arial" pitchFamily="34" charset="0"/>
                <a:cs typeface="Arial" pitchFamily="34" charset="0"/>
              </a:rPr>
              <a:t>networks is done through a specific PDN GW, which allows implementing specific policy enforcement rules, or packet-filtering algorithms, depending on the type of packet network</a:t>
            </a:r>
          </a:p>
          <a:p>
            <a:pPr eaLnBrk="1" hangingPunct="1">
              <a:spcBef>
                <a:spcPct val="0"/>
              </a:spcBef>
            </a:pPr>
            <a:r>
              <a:rPr lang="en-US" sz="1000" dirty="0" smtClean="0">
                <a:latin typeface="Arial" pitchFamily="34" charset="0"/>
                <a:cs typeface="Arial" pitchFamily="34" charset="0"/>
              </a:rPr>
              <a:t>being addressed.</a:t>
            </a:r>
          </a:p>
          <a:p>
            <a:pPr eaLnBrk="1" hangingPunct="1">
              <a:spcBef>
                <a:spcPct val="0"/>
              </a:spcBef>
            </a:pPr>
            <a:r>
              <a:rPr lang="en-US" sz="1000" dirty="0" smtClean="0">
                <a:latin typeface="Arial" pitchFamily="34" charset="0"/>
                <a:cs typeface="Arial" pitchFamily="34" charset="0"/>
              </a:rPr>
              <a:t>From a functional perspective, the association of MME and Serving GW features is</a:t>
            </a:r>
          </a:p>
          <a:p>
            <a:pPr eaLnBrk="1" hangingPunct="1">
              <a:spcBef>
                <a:spcPct val="0"/>
              </a:spcBef>
            </a:pPr>
            <a:r>
              <a:rPr lang="en-US" sz="1000" dirty="0" smtClean="0">
                <a:latin typeface="Arial" pitchFamily="34" charset="0"/>
                <a:cs typeface="Arial" pitchFamily="34" charset="0"/>
              </a:rPr>
              <a:t>actually very close to a combination of 2G/3G SGSN. Similarly, the PDN GW logical node</a:t>
            </a:r>
          </a:p>
          <a:p>
            <a:pPr eaLnBrk="1" hangingPunct="1">
              <a:spcBef>
                <a:spcPct val="0"/>
              </a:spcBef>
            </a:pPr>
            <a:r>
              <a:rPr lang="en-US" sz="1000" dirty="0" smtClean="0">
                <a:latin typeface="Arial" pitchFamily="34" charset="0"/>
                <a:cs typeface="Arial" pitchFamily="34" charset="0"/>
              </a:rPr>
              <a:t>can also be considered as a kind of 2G/3G GGSN, in its role to support policy-enforcement</a:t>
            </a:r>
          </a:p>
          <a:p>
            <a:pPr eaLnBrk="1" hangingPunct="1">
              <a:spcBef>
                <a:spcPct val="0"/>
              </a:spcBef>
            </a:pPr>
            <a:r>
              <a:rPr lang="en-US" sz="1000" dirty="0" smtClean="0">
                <a:latin typeface="Arial" pitchFamily="34" charset="0"/>
                <a:cs typeface="Arial" pitchFamily="34" charset="0"/>
              </a:rPr>
              <a:t>and charging rules, inter-working with external packet networks, as well as terminal IP</a:t>
            </a:r>
          </a:p>
          <a:p>
            <a:pPr eaLnBrk="1" hangingPunct="1">
              <a:spcBef>
                <a:spcPct val="0"/>
              </a:spcBef>
            </a:pPr>
            <a:r>
              <a:rPr lang="en-US" sz="1000" dirty="0" smtClean="0">
                <a:latin typeface="Arial" pitchFamily="34" charset="0"/>
                <a:cs typeface="Arial" pitchFamily="34" charset="0"/>
              </a:rPr>
              <a:t>address allocation.</a:t>
            </a:r>
          </a:p>
          <a:p>
            <a:endParaRPr lang="en-US" sz="1000" dirty="0" smtClean="0">
              <a:latin typeface="Arial" pitchFamily="34" charset="0"/>
              <a:cs typeface="Arial" pitchFamily="34" charset="0"/>
            </a:endParaRPr>
          </a:p>
        </p:txBody>
      </p:sp>
      <p:sp>
        <p:nvSpPr>
          <p:cNvPr id="165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EBC584-3ABC-4491-8EF2-477E575BE4F2}" type="slidenum">
              <a:rPr lang="en-US" smtClean="0"/>
              <a:pPr/>
              <a:t>34</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bwMode="auto">
          <a:xfrm>
            <a:off x="1296988" y="795338"/>
            <a:ext cx="4267200" cy="3200400"/>
          </a:xfrm>
          <a:noFill/>
          <a:ln>
            <a:solidFill>
              <a:srgbClr val="000000"/>
            </a:solidFill>
            <a:miter lim="800000"/>
            <a:headEnd/>
            <a:tailEnd/>
          </a:ln>
        </p:spPr>
      </p:sp>
      <p:sp>
        <p:nvSpPr>
          <p:cNvPr id="70659" name="Rectangle 3"/>
          <p:cNvSpPr>
            <a:spLocks noGrp="1" noChangeArrowheads="1"/>
          </p:cNvSpPr>
          <p:nvPr>
            <p:ph type="body" idx="1"/>
          </p:nvPr>
        </p:nvSpPr>
        <p:spPr>
          <a:xfrm>
            <a:off x="912813" y="4357688"/>
            <a:ext cx="5032375" cy="4132262"/>
          </a:xfrm>
          <a:ln/>
        </p:spPr>
        <p:txBody>
          <a:bodyPr/>
          <a:lstStyle/>
          <a:p>
            <a:pPr eaLnBrk="1" fontAlgn="auto" hangingPunct="1">
              <a:spcBef>
                <a:spcPts val="0"/>
              </a:spcBef>
              <a:spcAft>
                <a:spcPts val="0"/>
              </a:spcAft>
              <a:defRPr/>
            </a:pPr>
            <a:r>
              <a:rPr lang="en-US" sz="1000" dirty="0" smtClean="0">
                <a:latin typeface="Arial" pitchFamily="34" charset="0"/>
                <a:cs typeface="Arial" pitchFamily="34" charset="0"/>
              </a:rPr>
              <a:t>The LTE/EPC architecture is driven by the goal to optimize the system for packet data transfer. </a:t>
            </a:r>
            <a:endParaRPr lang="de-DE" sz="1000" dirty="0" smtClean="0">
              <a:latin typeface="Arial" pitchFamily="34" charset="0"/>
              <a:cs typeface="Arial" pitchFamily="34" charset="0"/>
            </a:endParaRPr>
          </a:p>
          <a:p>
            <a:pPr eaLnBrk="1" fontAlgn="auto" hangingPunct="1">
              <a:spcBef>
                <a:spcPts val="0"/>
              </a:spcBef>
              <a:spcAft>
                <a:spcPts val="0"/>
              </a:spcAft>
              <a:defRPr/>
            </a:pPr>
            <a:r>
              <a:rPr lang="en-US" sz="1000" dirty="0" smtClean="0">
                <a:latin typeface="Arial" pitchFamily="34" charset="0"/>
                <a:cs typeface="Arial" pitchFamily="34" charset="0"/>
              </a:rPr>
              <a:t> </a:t>
            </a:r>
            <a:endParaRPr lang="de-DE" sz="1000" dirty="0" smtClean="0">
              <a:latin typeface="Arial" pitchFamily="34" charset="0"/>
              <a:cs typeface="Arial" pitchFamily="34" charset="0"/>
            </a:endParaRPr>
          </a:p>
          <a:p>
            <a:pPr eaLnBrk="1" fontAlgn="auto" hangingPunct="1">
              <a:spcBef>
                <a:spcPts val="0"/>
              </a:spcBef>
              <a:spcAft>
                <a:spcPts val="0"/>
              </a:spcAft>
              <a:defRPr/>
            </a:pPr>
            <a:r>
              <a:rPr lang="en-US" sz="1000" b="1" cap="all" dirty="0" smtClean="0">
                <a:latin typeface="Arial" pitchFamily="34" charset="0"/>
                <a:cs typeface="Arial" pitchFamily="34" charset="0"/>
              </a:rPr>
              <a:t>Tip</a:t>
            </a:r>
            <a:endParaRPr lang="de-DE" sz="1000" b="1" cap="all" dirty="0" smtClean="0">
              <a:latin typeface="Arial" pitchFamily="34" charset="0"/>
              <a:cs typeface="Arial" pitchFamily="34" charset="0"/>
            </a:endParaRPr>
          </a:p>
          <a:p>
            <a:pPr eaLnBrk="1" fontAlgn="auto" hangingPunct="1">
              <a:spcBef>
                <a:spcPts val="0"/>
              </a:spcBef>
              <a:spcAft>
                <a:spcPts val="0"/>
              </a:spcAft>
              <a:defRPr/>
            </a:pPr>
            <a:r>
              <a:rPr lang="en-US" sz="1000" dirty="0" smtClean="0">
                <a:latin typeface="Arial" pitchFamily="34" charset="0"/>
                <a:cs typeface="Arial" pitchFamily="34" charset="0"/>
              </a:rPr>
              <a:t>There are no circuit switched components in LTE/EPC </a:t>
            </a:r>
            <a:endParaRPr lang="de-DE" sz="1000" dirty="0" smtClean="0">
              <a:latin typeface="Arial" pitchFamily="34" charset="0"/>
              <a:cs typeface="Arial" pitchFamily="34" charset="0"/>
            </a:endParaRPr>
          </a:p>
          <a:p>
            <a:pPr eaLnBrk="1" fontAlgn="auto" hangingPunct="1">
              <a:spcBef>
                <a:spcPts val="0"/>
              </a:spcBef>
              <a:spcAft>
                <a:spcPts val="0"/>
              </a:spcAft>
              <a:defRPr/>
            </a:pPr>
            <a:endParaRPr lang="de-DE" sz="1000" dirty="0" smtClean="0">
              <a:latin typeface="Arial" pitchFamily="34" charset="0"/>
              <a:cs typeface="Arial" pitchFamily="34" charset="0"/>
            </a:endParaRPr>
          </a:p>
          <a:p>
            <a:pPr eaLnBrk="1" fontAlgn="auto" hangingPunct="1">
              <a:spcBef>
                <a:spcPts val="0"/>
              </a:spcBef>
              <a:spcAft>
                <a:spcPts val="0"/>
              </a:spcAft>
              <a:defRPr/>
            </a:pPr>
            <a:r>
              <a:rPr lang="en-US" sz="1000" dirty="0" smtClean="0">
                <a:latin typeface="Arial" pitchFamily="34" charset="0"/>
                <a:cs typeface="Arial" pitchFamily="34" charset="0"/>
              </a:rPr>
              <a:t>There is a new approach in the inter-connection between radio access network and core network. The EPS architecture is made up of an EPC (Packet Core Network, also referred as EPC) and an </a:t>
            </a:r>
            <a:r>
              <a:rPr lang="en-US" sz="1000" dirty="0" err="1" smtClean="0">
                <a:latin typeface="Arial" pitchFamily="34" charset="0"/>
                <a:cs typeface="Arial" pitchFamily="34" charset="0"/>
              </a:rPr>
              <a:t>eUTRAN</a:t>
            </a:r>
            <a:r>
              <a:rPr lang="en-US" sz="1000" dirty="0" smtClean="0">
                <a:latin typeface="Arial" pitchFamily="34" charset="0"/>
                <a:cs typeface="Arial" pitchFamily="34" charset="0"/>
              </a:rPr>
              <a:t> Radio Access Network (also referred as LTE)</a:t>
            </a:r>
            <a:endParaRPr lang="de-DE" sz="1000" dirty="0" smtClean="0">
              <a:latin typeface="Arial" pitchFamily="34" charset="0"/>
              <a:cs typeface="Arial" pitchFamily="34" charset="0"/>
            </a:endParaRPr>
          </a:p>
          <a:p>
            <a:pPr eaLnBrk="1" fontAlgn="auto" hangingPunct="1">
              <a:spcBef>
                <a:spcPts val="0"/>
              </a:spcBef>
              <a:spcAft>
                <a:spcPts val="0"/>
              </a:spcAft>
              <a:defRPr/>
            </a:pPr>
            <a:r>
              <a:rPr lang="en-US" sz="1000" dirty="0" smtClean="0">
                <a:latin typeface="Arial" pitchFamily="34" charset="0"/>
                <a:cs typeface="Arial" pitchFamily="34" charset="0"/>
              </a:rPr>
              <a:t> </a:t>
            </a:r>
            <a:endParaRPr lang="de-DE" sz="1000" dirty="0" smtClean="0">
              <a:latin typeface="Arial" pitchFamily="34" charset="0"/>
              <a:cs typeface="Arial" pitchFamily="34" charset="0"/>
            </a:endParaRPr>
          </a:p>
          <a:p>
            <a:pPr eaLnBrk="1" fontAlgn="auto" hangingPunct="1">
              <a:spcBef>
                <a:spcPts val="0"/>
              </a:spcBef>
              <a:spcAft>
                <a:spcPts val="0"/>
              </a:spcAft>
              <a:defRPr/>
            </a:pPr>
            <a:r>
              <a:rPr lang="en-US" sz="1000" dirty="0" smtClean="0">
                <a:latin typeface="Arial" pitchFamily="34" charset="0"/>
                <a:cs typeface="Arial" pitchFamily="34" charset="0"/>
              </a:rPr>
              <a:t>The CN provides access to external packet IP networks and performs a number of CN related functions (e.g. </a:t>
            </a:r>
            <a:r>
              <a:rPr lang="en-US" sz="1000" dirty="0" err="1" smtClean="0">
                <a:latin typeface="Arial" pitchFamily="34" charset="0"/>
                <a:cs typeface="Arial" pitchFamily="34" charset="0"/>
              </a:rPr>
              <a:t>QoS</a:t>
            </a:r>
            <a:r>
              <a:rPr lang="en-US" sz="1000" dirty="0" smtClean="0">
                <a:latin typeface="Arial" pitchFamily="34" charset="0"/>
                <a:cs typeface="Arial" pitchFamily="34" charset="0"/>
              </a:rPr>
              <a:t>, security, mobility and terminal context management) for idle (camped) and active terminals. The RAN performs all radio interface related functions. </a:t>
            </a:r>
            <a:endParaRPr lang="de-DE" sz="1000" dirty="0" smtClean="0">
              <a:latin typeface="Arial" pitchFamily="34" charset="0"/>
              <a:cs typeface="Arial" pitchFamily="34" charset="0"/>
            </a:endParaRPr>
          </a:p>
          <a:p>
            <a:pPr eaLnBrk="1" fontAlgn="auto" hangingPunct="1">
              <a:spcBef>
                <a:spcPts val="0"/>
              </a:spcBef>
              <a:spcAft>
                <a:spcPts val="0"/>
              </a:spcAft>
              <a:defRPr/>
            </a:pPr>
            <a:r>
              <a:rPr lang="en-US" sz="1000" dirty="0" smtClean="0">
                <a:latin typeface="Arial" pitchFamily="34" charset="0"/>
                <a:cs typeface="Arial" pitchFamily="34" charset="0"/>
              </a:rPr>
              <a:t> </a:t>
            </a:r>
            <a:endParaRPr lang="de-DE" sz="1000" dirty="0" smtClean="0">
              <a:latin typeface="Arial" pitchFamily="34" charset="0"/>
              <a:cs typeface="Arial" pitchFamily="34" charset="0"/>
            </a:endParaRPr>
          </a:p>
          <a:p>
            <a:pPr eaLnBrk="1" fontAlgn="auto" hangingPunct="1">
              <a:spcBef>
                <a:spcPts val="0"/>
              </a:spcBef>
              <a:spcAft>
                <a:spcPts val="0"/>
              </a:spcAft>
              <a:defRPr/>
            </a:pPr>
            <a:r>
              <a:rPr lang="en-US" sz="1000" dirty="0" smtClean="0">
                <a:latin typeface="Arial" pitchFamily="34" charset="0"/>
                <a:cs typeface="Arial" pitchFamily="34" charset="0"/>
              </a:rPr>
              <a:t>The LTE/EPC radio access network - Evolved UTRAN (E-UTRAN) - will only contain Node Bs. No RNC is provided anymore. This means, that the evolved Node Bs take over the radio management functionality. </a:t>
            </a:r>
            <a:endParaRPr lang="de-DE" sz="1000" dirty="0" smtClean="0">
              <a:latin typeface="Arial" pitchFamily="34" charset="0"/>
              <a:cs typeface="Arial" pitchFamily="34" charset="0"/>
            </a:endParaRPr>
          </a:p>
          <a:p>
            <a:pPr eaLnBrk="1" fontAlgn="auto" hangingPunct="1">
              <a:spcBef>
                <a:spcPts val="0"/>
              </a:spcBef>
              <a:spcAft>
                <a:spcPts val="0"/>
              </a:spcAft>
              <a:defRPr/>
            </a:pPr>
            <a:r>
              <a:rPr lang="en-US" sz="1000" dirty="0" smtClean="0">
                <a:latin typeface="Arial" pitchFamily="34" charset="0"/>
                <a:cs typeface="Arial" pitchFamily="34" charset="0"/>
              </a:rPr>
              <a:t> </a:t>
            </a:r>
            <a:endParaRPr lang="de-DE" sz="1000" dirty="0" smtClean="0">
              <a:latin typeface="Arial" pitchFamily="34" charset="0"/>
              <a:cs typeface="Arial" pitchFamily="34" charset="0"/>
            </a:endParaRPr>
          </a:p>
          <a:p>
            <a:pPr eaLnBrk="1" fontAlgn="auto" hangingPunct="1">
              <a:spcBef>
                <a:spcPts val="0"/>
              </a:spcBef>
              <a:spcAft>
                <a:spcPts val="0"/>
              </a:spcAft>
              <a:defRPr/>
            </a:pPr>
            <a:r>
              <a:rPr lang="en-US" sz="1000" dirty="0" smtClean="0">
                <a:latin typeface="Arial" pitchFamily="34" charset="0"/>
                <a:cs typeface="Arial" pitchFamily="34" charset="0"/>
              </a:rPr>
              <a:t>This will make radio management faster and the network architecture simpler. E-UTRAN exclusively uses IP as transport layer. Behind the EPC follow one or more IP networks. A major example will be IMS, that can benefit especially from the </a:t>
            </a:r>
            <a:r>
              <a:rPr lang="en-US" sz="1000" dirty="0" err="1" smtClean="0">
                <a:latin typeface="Arial" pitchFamily="34" charset="0"/>
                <a:cs typeface="Arial" pitchFamily="34" charset="0"/>
              </a:rPr>
              <a:t>QoS</a:t>
            </a:r>
            <a:r>
              <a:rPr lang="en-US" sz="1000" dirty="0" smtClean="0">
                <a:latin typeface="Arial" pitchFamily="34" charset="0"/>
                <a:cs typeface="Arial" pitchFamily="34" charset="0"/>
              </a:rPr>
              <a:t> awareness of LTE. </a:t>
            </a:r>
            <a:endParaRPr lang="de-DE" sz="1000" dirty="0" smtClean="0">
              <a:latin typeface="Arial" pitchFamily="34" charset="0"/>
              <a:cs typeface="Arial" pitchFamily="34" charset="0"/>
            </a:endParaRPr>
          </a:p>
          <a:p>
            <a:pPr eaLnBrk="1" fontAlgn="auto" hangingPunct="1">
              <a:spcBef>
                <a:spcPts val="0"/>
              </a:spcBef>
              <a:spcAft>
                <a:spcPts val="0"/>
              </a:spcAft>
              <a:defRPr/>
            </a:pPr>
            <a:endParaRPr lang="de-DE" sz="1000" dirty="0" smtClean="0">
              <a:latin typeface="Arial" pitchFamily="34" charset="0"/>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spcBef>
                <a:spcPct val="0"/>
              </a:spcBef>
            </a:pPr>
            <a:r>
              <a:rPr lang="en-US" sz="1000" b="1" u="sng" smtClean="0">
                <a:latin typeface="Arial" pitchFamily="34" charset="0"/>
                <a:cs typeface="Arial" pitchFamily="34" charset="0"/>
              </a:rPr>
              <a:t>Reason for SAE System Architecture Evolution</a:t>
            </a:r>
          </a:p>
          <a:p>
            <a:pPr algn="just" eaLnBrk="1" hangingPunct="1">
              <a:spcBef>
                <a:spcPct val="0"/>
              </a:spcBef>
            </a:pPr>
            <a:r>
              <a:rPr lang="en-US" sz="1000" smtClean="0">
                <a:latin typeface="Arial" pitchFamily="34" charset="0"/>
                <a:cs typeface="Arial" pitchFamily="34" charset="0"/>
              </a:rPr>
              <a:t>The SAE System Architecture Evolution offers many advantages over previous topologies and systems used for cellular core networks. As a result it is anticipated that it will be wide adopted by the cellular operators.</a:t>
            </a:r>
          </a:p>
          <a:p>
            <a:pPr algn="just" eaLnBrk="1" hangingPunct="1">
              <a:spcBef>
                <a:spcPct val="0"/>
              </a:spcBef>
            </a:pPr>
            <a:r>
              <a:rPr lang="en-US" sz="1000" smtClean="0">
                <a:latin typeface="Arial" pitchFamily="34" charset="0"/>
                <a:cs typeface="Arial" pitchFamily="34" charset="0"/>
              </a:rPr>
              <a:t>SAE System Architecture Evolution will offer a number of key advantages:</a:t>
            </a:r>
          </a:p>
          <a:p>
            <a:pPr algn="just" eaLnBrk="1" hangingPunct="1">
              <a:spcBef>
                <a:spcPct val="0"/>
              </a:spcBef>
            </a:pPr>
            <a:r>
              <a:rPr lang="en-US" sz="1000" b="1" i="1" smtClean="0">
                <a:latin typeface="Arial" pitchFamily="34" charset="0"/>
                <a:cs typeface="Arial" pitchFamily="34" charset="0"/>
              </a:rPr>
              <a:t>Improved data capacity:</a:t>
            </a:r>
            <a:r>
              <a:rPr lang="en-US" sz="1000" smtClean="0">
                <a:latin typeface="Arial" pitchFamily="34" charset="0"/>
                <a:cs typeface="Arial" pitchFamily="34" charset="0"/>
              </a:rPr>
              <a:t>   With 3G LTE offering data download rates of 100 Mbps, and the focus of the system being on mobile broadband, it will be necessary for the network to be able to handle much greater levels of data. To achieve this it is necessary to adopt a system architecture that lends itself to much grater levels of data transfer.</a:t>
            </a:r>
          </a:p>
          <a:p>
            <a:pPr algn="just" eaLnBrk="1" hangingPunct="1">
              <a:spcBef>
                <a:spcPct val="0"/>
              </a:spcBef>
            </a:pPr>
            <a:r>
              <a:rPr lang="en-US" sz="1000" b="1" i="1" smtClean="0">
                <a:latin typeface="Arial" pitchFamily="34" charset="0"/>
                <a:cs typeface="Arial" pitchFamily="34" charset="0"/>
              </a:rPr>
              <a:t>All IP architecture:</a:t>
            </a:r>
            <a:r>
              <a:rPr lang="en-US" sz="1000" smtClean="0">
                <a:latin typeface="Arial" pitchFamily="34" charset="0"/>
                <a:cs typeface="Arial" pitchFamily="34" charset="0"/>
              </a:rPr>
              <a:t>   When 3G was first developed, voice was still carried as circuit switched data. Since then there has been a relentless move to IP data. Accordingly the new SAE, System Architecture Evolution schemes have adopted an all IP network configuration.</a:t>
            </a:r>
          </a:p>
          <a:p>
            <a:pPr algn="just" eaLnBrk="1" hangingPunct="1">
              <a:spcBef>
                <a:spcPct val="0"/>
              </a:spcBef>
            </a:pPr>
            <a:r>
              <a:rPr lang="en-US" sz="1000" b="1" i="1" smtClean="0">
                <a:latin typeface="Arial" pitchFamily="34" charset="0"/>
                <a:cs typeface="Arial" pitchFamily="34" charset="0"/>
              </a:rPr>
              <a:t>Reduced latency:</a:t>
            </a:r>
            <a:r>
              <a:rPr lang="en-US" sz="1000" smtClean="0">
                <a:latin typeface="Arial" pitchFamily="34" charset="0"/>
                <a:cs typeface="Arial" pitchFamily="34" charset="0"/>
              </a:rPr>
              <a:t>   With increased levels of interaction being required and much faster responses, the new SAE concepts have been evolved to ensure that the levels of latency have been reduced to around 10 ms. This will ensure that applications using 3G LTE will be sufficiently responsive.</a:t>
            </a:r>
          </a:p>
          <a:p>
            <a:pPr algn="just" eaLnBrk="1" hangingPunct="1">
              <a:spcBef>
                <a:spcPct val="0"/>
              </a:spcBef>
            </a:pPr>
            <a:r>
              <a:rPr lang="en-US" sz="1000" b="1" i="1" smtClean="0">
                <a:latin typeface="Arial" pitchFamily="34" charset="0"/>
                <a:cs typeface="Arial" pitchFamily="34" charset="0"/>
              </a:rPr>
              <a:t>Reduced OPEX and CAPEX:</a:t>
            </a:r>
            <a:r>
              <a:rPr lang="en-US" sz="1000" smtClean="0">
                <a:latin typeface="Arial" pitchFamily="34" charset="0"/>
                <a:cs typeface="Arial" pitchFamily="34" charset="0"/>
              </a:rPr>
              <a:t>   A key element for any operator is to reduce costs. It is therefore essential that any new design reduces both the capital expenditure (CAPEX)and the operational expenditure (OPEX). The new flat architecture used for SAE System Architecture Evolution means that only two node types are used. In addition to this a high level of automatic configuration is introduced and this reduces the set-up and commissioning time.</a:t>
            </a:r>
          </a:p>
          <a:p>
            <a:pPr algn="just" eaLnBrk="1" hangingPunct="1">
              <a:spcBef>
                <a:spcPct val="0"/>
              </a:spcBef>
            </a:pPr>
            <a:endParaRPr lang="en-US" sz="1000" smtClean="0">
              <a:latin typeface="Arial" pitchFamily="34" charset="0"/>
              <a:cs typeface="Arial" pitchFamily="34" charset="0"/>
            </a:endParaRPr>
          </a:p>
        </p:txBody>
      </p:sp>
      <p:sp>
        <p:nvSpPr>
          <p:cNvPr id="167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A9A7B24-8749-4481-BBE8-C064C8141009}" type="slidenum">
              <a:rPr lang="en-US" smtClean="0"/>
              <a:pPr/>
              <a:t>36</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xfrm>
            <a:off x="0" y="4343400"/>
            <a:ext cx="6858000" cy="4114800"/>
          </a:xfrm>
          <a:noFill/>
        </p:spPr>
        <p:txBody>
          <a:bodyPr wrap="square" numCol="1" anchor="t" anchorCtr="0" compatLnSpc="1">
            <a:prstTxWarp prst="textNoShape">
              <a:avLst/>
            </a:prstTxWarp>
          </a:bodyPr>
          <a:lstStyle/>
          <a:p>
            <a:pPr algn="just" eaLnBrk="1" hangingPunct="1">
              <a:spcBef>
                <a:spcPct val="0"/>
              </a:spcBef>
            </a:pPr>
            <a:r>
              <a:rPr lang="en-US" sz="1000" b="1" u="sng" dirty="0" smtClean="0">
                <a:latin typeface="Arial" pitchFamily="34" charset="0"/>
                <a:cs typeface="Arial" pitchFamily="34" charset="0"/>
              </a:rPr>
              <a:t>Functions of eNB-</a:t>
            </a:r>
            <a:endParaRPr lang="en-US" sz="1000" b="1" dirty="0" smtClean="0">
              <a:latin typeface="Arial" pitchFamily="34" charset="0"/>
              <a:cs typeface="Arial" pitchFamily="34" charset="0"/>
            </a:endParaRPr>
          </a:p>
          <a:p>
            <a:pPr algn="just" eaLnBrk="1" hangingPunct="1">
              <a:spcBef>
                <a:spcPct val="0"/>
              </a:spcBef>
            </a:pPr>
            <a:r>
              <a:rPr lang="en-US" sz="1000" b="1" dirty="0" smtClean="0">
                <a:latin typeface="Arial" pitchFamily="34" charset="0"/>
                <a:cs typeface="Arial" pitchFamily="34" charset="0"/>
              </a:rPr>
              <a:t>Selection of MME at attachment</a:t>
            </a:r>
          </a:p>
          <a:p>
            <a:pPr algn="just" eaLnBrk="1" hangingPunct="1">
              <a:spcBef>
                <a:spcPct val="0"/>
              </a:spcBef>
            </a:pPr>
            <a:r>
              <a:rPr lang="en-US" sz="1000" dirty="0" smtClean="0">
                <a:latin typeface="Arial" pitchFamily="34" charset="0"/>
                <a:cs typeface="Arial" pitchFamily="34" charset="0"/>
              </a:rPr>
              <a:t>Since there is the S1-flex feature more than one MME can be connected to the same eNB. The eNB select which MME it connects the UE to according to the load situation and the operator the UE belongs to.</a:t>
            </a:r>
          </a:p>
          <a:p>
            <a:pPr algn="just" eaLnBrk="1" hangingPunct="1">
              <a:spcBef>
                <a:spcPct val="0"/>
              </a:spcBef>
            </a:pPr>
            <a:r>
              <a:rPr lang="en-US" sz="1000" b="1" dirty="0" smtClean="0">
                <a:latin typeface="Arial" pitchFamily="34" charset="0"/>
                <a:cs typeface="Arial" pitchFamily="34" charset="0"/>
              </a:rPr>
              <a:t>Scheduling of paging messages</a:t>
            </a:r>
          </a:p>
          <a:p>
            <a:pPr algn="just" eaLnBrk="1" hangingPunct="1">
              <a:spcBef>
                <a:spcPct val="0"/>
              </a:spcBef>
            </a:pPr>
            <a:r>
              <a:rPr lang="en-US" sz="1000" dirty="0" smtClean="0">
                <a:latin typeface="Arial" pitchFamily="34" charset="0"/>
                <a:cs typeface="Arial" pitchFamily="34" charset="0"/>
              </a:rPr>
              <a:t>Once the UE is in the idle state there are neither location areas nor routing areas but tracking areas. Then the UE needs to be paged on TA level. The TA is having a function like the URA but is also replacing LA and RA.</a:t>
            </a:r>
          </a:p>
          <a:p>
            <a:pPr algn="just" eaLnBrk="1" hangingPunct="1">
              <a:spcBef>
                <a:spcPct val="0"/>
              </a:spcBef>
            </a:pPr>
            <a:r>
              <a:rPr lang="en-US" sz="1000" b="1" dirty="0" smtClean="0">
                <a:latin typeface="Arial" pitchFamily="34" charset="0"/>
                <a:cs typeface="Arial" pitchFamily="34" charset="0"/>
              </a:rPr>
              <a:t>Routing of user plane data to Serving GW</a:t>
            </a:r>
          </a:p>
          <a:p>
            <a:pPr algn="just" eaLnBrk="1" hangingPunct="1">
              <a:spcBef>
                <a:spcPct val="0"/>
              </a:spcBef>
            </a:pPr>
            <a:r>
              <a:rPr lang="en-US" sz="1000" dirty="0" smtClean="0">
                <a:latin typeface="Arial" pitchFamily="34" charset="0"/>
                <a:cs typeface="Arial" pitchFamily="34" charset="0"/>
              </a:rPr>
              <a:t>It is for further study which node is establishing the user plane tunnel and whether it is established at RRC establishment.</a:t>
            </a:r>
          </a:p>
          <a:p>
            <a:pPr algn="just" eaLnBrk="1" hangingPunct="1">
              <a:spcBef>
                <a:spcPct val="0"/>
              </a:spcBef>
            </a:pPr>
            <a:r>
              <a:rPr lang="en-US" sz="1000" b="1" dirty="0" smtClean="0">
                <a:latin typeface="Arial" pitchFamily="34" charset="0"/>
                <a:cs typeface="Arial" pitchFamily="34" charset="0"/>
              </a:rPr>
              <a:t>PDCP</a:t>
            </a:r>
          </a:p>
          <a:p>
            <a:pPr algn="just" eaLnBrk="1" hangingPunct="1">
              <a:spcBef>
                <a:spcPct val="0"/>
              </a:spcBef>
            </a:pPr>
            <a:r>
              <a:rPr lang="en-US" sz="1000" dirty="0" smtClean="0">
                <a:latin typeface="Arial" pitchFamily="34" charset="0"/>
                <a:cs typeface="Arial" pitchFamily="34" charset="0"/>
              </a:rPr>
              <a:t>Please note here that PDCP is used for both control and user plane. In UTRAN there is no PDCP in the control plane.</a:t>
            </a:r>
          </a:p>
          <a:p>
            <a:pPr algn="just" eaLnBrk="1" hangingPunct="1">
              <a:spcBef>
                <a:spcPct val="0"/>
              </a:spcBef>
            </a:pPr>
            <a:r>
              <a:rPr lang="en-US" sz="1000" b="1" dirty="0" smtClean="0">
                <a:latin typeface="Arial" pitchFamily="34" charset="0"/>
                <a:cs typeface="Arial" pitchFamily="34" charset="0"/>
              </a:rPr>
              <a:t>RRM/RRC</a:t>
            </a:r>
          </a:p>
          <a:p>
            <a:pPr algn="just" eaLnBrk="1" hangingPunct="1">
              <a:spcBef>
                <a:spcPct val="0"/>
              </a:spcBef>
            </a:pPr>
            <a:r>
              <a:rPr lang="en-US" sz="1000" dirty="0" smtClean="0">
                <a:latin typeface="Arial" pitchFamily="34" charset="0"/>
                <a:cs typeface="Arial" pitchFamily="34" charset="0"/>
              </a:rPr>
              <a:t>The RRC is issuing commands executing the decisions of the RRM.</a:t>
            </a:r>
          </a:p>
          <a:p>
            <a:pPr algn="just" eaLnBrk="1" hangingPunct="1">
              <a:spcBef>
                <a:spcPct val="0"/>
              </a:spcBef>
            </a:pPr>
            <a:r>
              <a:rPr lang="en-US" sz="1000" b="1" dirty="0" smtClean="0">
                <a:latin typeface="Arial" pitchFamily="34" charset="0"/>
                <a:cs typeface="Arial" pitchFamily="34" charset="0"/>
              </a:rPr>
              <a:t>RLC</a:t>
            </a:r>
          </a:p>
          <a:p>
            <a:pPr algn="just" eaLnBrk="1" hangingPunct="1">
              <a:spcBef>
                <a:spcPct val="0"/>
              </a:spcBef>
            </a:pPr>
            <a:r>
              <a:rPr lang="en-US" sz="1000" dirty="0" smtClean="0">
                <a:latin typeface="Arial" pitchFamily="34" charset="0"/>
                <a:cs typeface="Arial" pitchFamily="34" charset="0"/>
              </a:rPr>
              <a:t>Since L1 RLC and MAC are in the eNB there is the possibility to adapt the RLC-PDU size flexibly to the transport block size in MAC.</a:t>
            </a:r>
          </a:p>
          <a:p>
            <a:pPr algn="just" eaLnBrk="1" hangingPunct="1">
              <a:spcBef>
                <a:spcPct val="0"/>
              </a:spcBef>
            </a:pPr>
            <a:r>
              <a:rPr lang="en-US" sz="1000" b="1" dirty="0" smtClean="0">
                <a:latin typeface="Arial" pitchFamily="34" charset="0"/>
                <a:cs typeface="Arial" pitchFamily="34" charset="0"/>
              </a:rPr>
              <a:t>MAC</a:t>
            </a:r>
          </a:p>
          <a:p>
            <a:pPr algn="just" eaLnBrk="1" hangingPunct="1">
              <a:spcBef>
                <a:spcPct val="0"/>
              </a:spcBef>
            </a:pPr>
            <a:r>
              <a:rPr lang="en-US" sz="1000" dirty="0" smtClean="0">
                <a:latin typeface="Arial" pitchFamily="34" charset="0"/>
                <a:cs typeface="Arial" pitchFamily="34" charset="0"/>
              </a:rPr>
              <a:t>A Scheduling with support for QOS provides for efficient scheduling of User plane and control plane data.</a:t>
            </a:r>
          </a:p>
          <a:p>
            <a:pPr algn="just" eaLnBrk="1" hangingPunct="1">
              <a:spcBef>
                <a:spcPct val="0"/>
              </a:spcBef>
            </a:pPr>
            <a:endParaRPr lang="en-US" dirty="0" smtClean="0"/>
          </a:p>
        </p:txBody>
      </p:sp>
      <p:sp>
        <p:nvSpPr>
          <p:cNvPr id="168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C7FA272-25F1-46AF-BE2E-A02B38A650CE}" type="slidenum">
              <a:rPr lang="en-US" smtClean="0"/>
              <a:pPr/>
              <a:t>37</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spcBef>
                <a:spcPct val="0"/>
              </a:spcBef>
            </a:pPr>
            <a:r>
              <a:rPr lang="en-US" sz="1000" b="1" u="sng" smtClean="0">
                <a:latin typeface="Arial" pitchFamily="34" charset="0"/>
                <a:cs typeface="Arial" pitchFamily="34" charset="0"/>
              </a:rPr>
              <a:t>Functions of MME-</a:t>
            </a:r>
          </a:p>
          <a:p>
            <a:pPr algn="just" eaLnBrk="1" hangingPunct="1">
              <a:spcBef>
                <a:spcPct val="0"/>
              </a:spcBef>
            </a:pPr>
            <a:endParaRPr lang="en-US" sz="1000" b="1" smtClean="0">
              <a:latin typeface="Arial" pitchFamily="34" charset="0"/>
              <a:cs typeface="Arial" pitchFamily="34" charset="0"/>
            </a:endParaRPr>
          </a:p>
          <a:p>
            <a:pPr algn="just" eaLnBrk="1" hangingPunct="1">
              <a:spcBef>
                <a:spcPct val="0"/>
              </a:spcBef>
            </a:pPr>
            <a:r>
              <a:rPr lang="en-US" sz="1000" b="1" smtClean="0">
                <a:latin typeface="Arial" pitchFamily="34" charset="0"/>
                <a:cs typeface="Arial" pitchFamily="34" charset="0"/>
              </a:rPr>
              <a:t> NAS signaling</a:t>
            </a:r>
          </a:p>
          <a:p>
            <a:pPr algn="just" eaLnBrk="1" hangingPunct="1">
              <a:spcBef>
                <a:spcPct val="0"/>
              </a:spcBef>
            </a:pPr>
            <a:r>
              <a:rPr lang="en-US" sz="1000" smtClean="0">
                <a:latin typeface="Arial" pitchFamily="34" charset="0"/>
                <a:cs typeface="Arial" pitchFamily="34" charset="0"/>
              </a:rPr>
              <a:t>Once the UE is idle but stays registered the MME keeps the context of the UE in order to allow for a fast reconnection.</a:t>
            </a:r>
          </a:p>
          <a:p>
            <a:pPr algn="just" eaLnBrk="1" hangingPunct="1">
              <a:spcBef>
                <a:spcPct val="0"/>
              </a:spcBef>
            </a:pPr>
            <a:r>
              <a:rPr lang="en-US" sz="1000" b="1" smtClean="0">
                <a:latin typeface="Arial" pitchFamily="34" charset="0"/>
                <a:cs typeface="Arial" pitchFamily="34" charset="0"/>
              </a:rPr>
              <a:t>Inter CN node signaling (3GPP networks)</a:t>
            </a:r>
          </a:p>
          <a:p>
            <a:pPr algn="just" eaLnBrk="1" hangingPunct="1">
              <a:spcBef>
                <a:spcPct val="0"/>
              </a:spcBef>
            </a:pPr>
            <a:r>
              <a:rPr lang="en-US" sz="1000" smtClean="0">
                <a:latin typeface="Arial" pitchFamily="34" charset="0"/>
                <a:cs typeface="Arial" pitchFamily="34" charset="0"/>
              </a:rPr>
              <a:t>The MME is interconnecting to the SGSN and the HSS as well as to the Serving GW and it has the responsibility to select the right code network nodes – especially in a handover situation.</a:t>
            </a:r>
          </a:p>
          <a:p>
            <a:pPr algn="just" eaLnBrk="1" hangingPunct="1">
              <a:spcBef>
                <a:spcPct val="0"/>
              </a:spcBef>
            </a:pPr>
            <a:r>
              <a:rPr lang="en-US" sz="1000" b="1" smtClean="0">
                <a:latin typeface="Arial" pitchFamily="34" charset="0"/>
                <a:cs typeface="Arial" pitchFamily="34" charset="0"/>
              </a:rPr>
              <a:t> Security management</a:t>
            </a:r>
          </a:p>
          <a:p>
            <a:pPr algn="just" eaLnBrk="1" hangingPunct="1">
              <a:spcBef>
                <a:spcPct val="0"/>
              </a:spcBef>
            </a:pPr>
            <a:r>
              <a:rPr lang="en-US" sz="1000" smtClean="0">
                <a:latin typeface="Arial" pitchFamily="34" charset="0"/>
                <a:cs typeface="Arial" pitchFamily="34" charset="0"/>
              </a:rPr>
              <a:t>The MME implements functions for authentication,autherization and accounting (AAA) to verify user’s identites,grant access to the network and track User’s activities ,respectively .In addition ,the MME performs ciphering and integrity protection of NAS message Signaling.</a:t>
            </a:r>
          </a:p>
          <a:p>
            <a:pPr algn="just" eaLnBrk="1" hangingPunct="1">
              <a:spcBef>
                <a:spcPct val="0"/>
              </a:spcBef>
            </a:pPr>
            <a:endParaRPr lang="en-US" sz="1000" smtClean="0">
              <a:latin typeface="Arial" pitchFamily="34" charset="0"/>
              <a:cs typeface="Arial" pitchFamily="34" charset="0"/>
            </a:endParaRPr>
          </a:p>
        </p:txBody>
      </p:sp>
      <p:sp>
        <p:nvSpPr>
          <p:cNvPr id="169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8CD3315-E0D7-432B-9F64-BE609156A7A1}" type="slidenum">
              <a:rPr lang="en-US" smtClean="0"/>
              <a:pPr/>
              <a:t>38</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spcBef>
                <a:spcPct val="0"/>
              </a:spcBef>
            </a:pPr>
            <a:r>
              <a:rPr lang="en-US" sz="1000" b="1" u="sng" dirty="0" smtClean="0">
                <a:latin typeface="Arial" pitchFamily="34" charset="0"/>
                <a:cs typeface="Arial" pitchFamily="34" charset="0"/>
              </a:rPr>
              <a:t> Functions of Serving Gateway-</a:t>
            </a:r>
          </a:p>
          <a:p>
            <a:pPr algn="just" eaLnBrk="1" hangingPunct="1">
              <a:spcBef>
                <a:spcPct val="0"/>
              </a:spcBef>
            </a:pPr>
            <a:endParaRPr lang="en-US" sz="1000" b="1" dirty="0" smtClean="0">
              <a:latin typeface="Arial" pitchFamily="34" charset="0"/>
              <a:cs typeface="Arial" pitchFamily="34" charset="0"/>
            </a:endParaRPr>
          </a:p>
          <a:p>
            <a:pPr algn="just" eaLnBrk="1" hangingPunct="1">
              <a:spcBef>
                <a:spcPct val="0"/>
              </a:spcBef>
            </a:pPr>
            <a:r>
              <a:rPr lang="en-US" sz="1000" b="1" dirty="0" smtClean="0">
                <a:latin typeface="Arial" pitchFamily="34" charset="0"/>
                <a:cs typeface="Arial" pitchFamily="34" charset="0"/>
              </a:rPr>
              <a:t>Termination of U-plane packets for paging reasons</a:t>
            </a:r>
          </a:p>
          <a:p>
            <a:pPr algn="just" eaLnBrk="1" hangingPunct="1">
              <a:spcBef>
                <a:spcPct val="0"/>
              </a:spcBef>
            </a:pPr>
            <a:r>
              <a:rPr lang="en-US" sz="1000" dirty="0" smtClean="0">
                <a:latin typeface="Arial" pitchFamily="34" charset="0"/>
                <a:cs typeface="Arial" pitchFamily="34" charset="0"/>
              </a:rPr>
              <a:t>Once data is arriving in the downlink and the UE is in EMM-REGISTERED &amp; ECM IDLE then the Serving Gateway is initiating the paging procedure before forwarding the data packets further.</a:t>
            </a:r>
          </a:p>
          <a:p>
            <a:pPr algn="just" eaLnBrk="1" hangingPunct="1">
              <a:spcBef>
                <a:spcPct val="0"/>
              </a:spcBef>
            </a:pPr>
            <a:r>
              <a:rPr lang="en-US" sz="1000" b="1" dirty="0" smtClean="0">
                <a:latin typeface="Arial" pitchFamily="34" charset="0"/>
                <a:cs typeface="Arial" pitchFamily="34" charset="0"/>
              </a:rPr>
              <a:t>Support of UE mobility anchoring by switching U-plane during inter eNB handover</a:t>
            </a:r>
          </a:p>
          <a:p>
            <a:pPr algn="just" eaLnBrk="1" hangingPunct="1">
              <a:spcBef>
                <a:spcPct val="0"/>
              </a:spcBef>
            </a:pPr>
            <a:r>
              <a:rPr lang="en-US" sz="1000" dirty="0" smtClean="0">
                <a:latin typeface="Arial" pitchFamily="34" charset="0"/>
                <a:cs typeface="Arial" pitchFamily="34" charset="0"/>
              </a:rPr>
              <a:t>At any time each UE has just one Serving GW. Once the UE does not leave the zone of the Serving GW the Serving GW stays the same (anchoring).</a:t>
            </a:r>
          </a:p>
          <a:p>
            <a:pPr algn="just" eaLnBrk="1" hangingPunct="1">
              <a:spcBef>
                <a:spcPct val="0"/>
              </a:spcBef>
            </a:pPr>
            <a:r>
              <a:rPr lang="en-US" sz="1000" b="1" dirty="0" smtClean="0">
                <a:latin typeface="Arial" pitchFamily="34" charset="0"/>
                <a:cs typeface="Arial" pitchFamily="34" charset="0"/>
              </a:rPr>
              <a:t>Transport Packet Marking According to QCI</a:t>
            </a:r>
          </a:p>
          <a:p>
            <a:pPr algn="just" eaLnBrk="1" hangingPunct="1">
              <a:spcBef>
                <a:spcPct val="0"/>
              </a:spcBef>
            </a:pPr>
            <a:r>
              <a:rPr lang="en-US" sz="1000" dirty="0" smtClean="0">
                <a:latin typeface="Arial" pitchFamily="34" charset="0"/>
                <a:cs typeface="Arial" pitchFamily="34" charset="0"/>
              </a:rPr>
              <a:t>The marking of the packets is helping the eNB to reinforce the right </a:t>
            </a:r>
            <a:r>
              <a:rPr lang="en-US" sz="1000" dirty="0" err="1" smtClean="0">
                <a:latin typeface="Arial" pitchFamily="34" charset="0"/>
                <a:cs typeface="Arial" pitchFamily="34" charset="0"/>
              </a:rPr>
              <a:t>QoS</a:t>
            </a:r>
            <a:r>
              <a:rPr lang="en-US" sz="1000" dirty="0" smtClean="0">
                <a:latin typeface="Arial" pitchFamily="34" charset="0"/>
                <a:cs typeface="Arial" pitchFamily="34" charset="0"/>
              </a:rPr>
              <a:t>.</a:t>
            </a:r>
          </a:p>
          <a:p>
            <a:pPr algn="just" eaLnBrk="1" hangingPunct="1">
              <a:spcBef>
                <a:spcPct val="0"/>
              </a:spcBef>
            </a:pPr>
            <a:r>
              <a:rPr lang="en-US" sz="1000" b="1" dirty="0" smtClean="0">
                <a:latin typeface="Arial" pitchFamily="34" charset="0"/>
                <a:cs typeface="Arial" pitchFamily="34" charset="0"/>
              </a:rPr>
              <a:t> Mobility anchoring for inter-3GPP mobility</a:t>
            </a:r>
          </a:p>
          <a:p>
            <a:pPr algn="just" eaLnBrk="1" hangingPunct="1">
              <a:spcBef>
                <a:spcPct val="0"/>
              </a:spcBef>
            </a:pPr>
            <a:r>
              <a:rPr lang="en-US" sz="1000" dirty="0" smtClean="0">
                <a:latin typeface="Arial" pitchFamily="34" charset="0"/>
                <a:cs typeface="Arial" pitchFamily="34" charset="0"/>
              </a:rPr>
              <a:t>It terminates the S4 interface towards the SGSN for 2G/3G traffic.</a:t>
            </a:r>
          </a:p>
          <a:p>
            <a:pPr algn="just" eaLnBrk="1" hangingPunct="1">
              <a:spcBef>
                <a:spcPct val="0"/>
              </a:spcBef>
            </a:pPr>
            <a:r>
              <a:rPr lang="en-US" sz="1000" b="1" dirty="0" smtClean="0">
                <a:latin typeface="Arial" pitchFamily="34" charset="0"/>
                <a:cs typeface="Arial" pitchFamily="34" charset="0"/>
              </a:rPr>
              <a:t>Packet routing and forwarding</a:t>
            </a:r>
          </a:p>
          <a:p>
            <a:pPr algn="just" eaLnBrk="1" hangingPunct="1">
              <a:spcBef>
                <a:spcPct val="0"/>
              </a:spcBef>
            </a:pPr>
            <a:r>
              <a:rPr lang="en-US" sz="1000" dirty="0" smtClean="0">
                <a:latin typeface="Arial" pitchFamily="34" charset="0"/>
                <a:cs typeface="Arial" pitchFamily="34" charset="0"/>
              </a:rPr>
              <a:t>In handover situations involving different code network entities the packets need to be forward to the target Serving GW before the handover is complete.</a:t>
            </a:r>
          </a:p>
          <a:p>
            <a:pPr algn="just" eaLnBrk="1" hangingPunct="1">
              <a:spcBef>
                <a:spcPct val="0"/>
              </a:spcBef>
            </a:pPr>
            <a:r>
              <a:rPr lang="en-US" sz="1000" b="1" dirty="0" smtClean="0">
                <a:latin typeface="Arial" pitchFamily="34" charset="0"/>
                <a:cs typeface="Arial" pitchFamily="34" charset="0"/>
              </a:rPr>
              <a:t>Charging support</a:t>
            </a:r>
          </a:p>
          <a:p>
            <a:pPr algn="just" eaLnBrk="1" hangingPunct="1">
              <a:spcBef>
                <a:spcPct val="0"/>
              </a:spcBef>
            </a:pPr>
            <a:r>
              <a:rPr lang="en-US" sz="1000" b="1" dirty="0" smtClean="0">
                <a:latin typeface="Arial" pitchFamily="34" charset="0"/>
                <a:cs typeface="Arial" pitchFamily="34" charset="0"/>
              </a:rPr>
              <a:t>Lawful interception</a:t>
            </a:r>
          </a:p>
          <a:p>
            <a:pPr algn="just" eaLnBrk="1" hangingPunct="1">
              <a:spcBef>
                <a:spcPct val="0"/>
              </a:spcBef>
            </a:pPr>
            <a:r>
              <a:rPr lang="en-US" sz="1000" dirty="0" smtClean="0">
                <a:latin typeface="Arial" pitchFamily="34" charset="0"/>
                <a:cs typeface="Arial" pitchFamily="34" charset="0"/>
              </a:rPr>
              <a:t>The Serving GW has to support tapping the user plane for lawful interception purposes.</a:t>
            </a:r>
          </a:p>
          <a:p>
            <a:pPr algn="just" eaLnBrk="1" hangingPunct="1">
              <a:spcBef>
                <a:spcPct val="0"/>
              </a:spcBef>
            </a:pPr>
            <a:endParaRPr lang="en-US" dirty="0" smtClean="0"/>
          </a:p>
        </p:txBody>
      </p:sp>
      <p:sp>
        <p:nvSpPr>
          <p:cNvPr id="171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C16FAA3-899D-42E5-A8FF-290D7098C30D}" type="slidenum">
              <a:rPr lang="en-US" smtClean="0"/>
              <a:pPr/>
              <a:t>39</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spcBef>
                <a:spcPct val="0"/>
              </a:spcBef>
            </a:pPr>
            <a:r>
              <a:rPr lang="en-US" sz="1000" smtClean="0">
                <a:latin typeface="Arial" pitchFamily="34" charset="0"/>
                <a:cs typeface="Arial" pitchFamily="34" charset="0"/>
              </a:rPr>
              <a:t>PDN GW’s difference to the Serving GW is that this PDN GW is directed towards the PDN, IMS, PSTN and service related core network entities, whereas the Serving GW has a clear direction towards the E-UTRAN.</a:t>
            </a:r>
          </a:p>
          <a:p>
            <a:pPr algn="just" eaLnBrk="1" hangingPunct="1">
              <a:spcBef>
                <a:spcPct val="0"/>
              </a:spcBef>
            </a:pPr>
            <a:r>
              <a:rPr lang="en-US" sz="1000" b="1" u="sng" smtClean="0">
                <a:latin typeface="Arial" pitchFamily="34" charset="0"/>
                <a:cs typeface="Arial" pitchFamily="34" charset="0"/>
              </a:rPr>
              <a:t>Functions of PDN Gateway-</a:t>
            </a:r>
          </a:p>
          <a:p>
            <a:pPr algn="just" eaLnBrk="1" hangingPunct="1">
              <a:spcBef>
                <a:spcPct val="0"/>
              </a:spcBef>
            </a:pPr>
            <a:r>
              <a:rPr lang="en-US" sz="1000" b="1" smtClean="0">
                <a:latin typeface="Arial" pitchFamily="34" charset="0"/>
                <a:cs typeface="Arial" pitchFamily="34" charset="0"/>
              </a:rPr>
              <a:t> Termination towards of PDN’s</a:t>
            </a:r>
          </a:p>
          <a:p>
            <a:pPr algn="just" eaLnBrk="1" hangingPunct="1">
              <a:spcBef>
                <a:spcPct val="0"/>
              </a:spcBef>
            </a:pPr>
            <a:r>
              <a:rPr lang="en-US" sz="1000" smtClean="0">
                <a:latin typeface="Arial" pitchFamily="34" charset="0"/>
                <a:cs typeface="Arial" pitchFamily="34" charset="0"/>
              </a:rPr>
              <a:t>If the UE using more than one PDN it may use more than one PDN GW. Once the UE connects to a PDN GW for a service then it stays connected to this PDN GW as long as the service is consumed.</a:t>
            </a:r>
          </a:p>
          <a:p>
            <a:pPr algn="just" eaLnBrk="1" hangingPunct="1">
              <a:spcBef>
                <a:spcPct val="0"/>
              </a:spcBef>
            </a:pPr>
            <a:r>
              <a:rPr lang="en-US" sz="1000" b="1" smtClean="0">
                <a:latin typeface="Arial" pitchFamily="34" charset="0"/>
                <a:cs typeface="Arial" pitchFamily="34" charset="0"/>
              </a:rPr>
              <a:t> Policy enforcement</a:t>
            </a:r>
            <a:endParaRPr lang="en-US" sz="1000" smtClean="0">
              <a:latin typeface="Arial" pitchFamily="34" charset="0"/>
              <a:cs typeface="Arial" pitchFamily="34" charset="0"/>
            </a:endParaRPr>
          </a:p>
          <a:p>
            <a:pPr algn="just" eaLnBrk="1" hangingPunct="1">
              <a:spcBef>
                <a:spcPct val="0"/>
              </a:spcBef>
            </a:pPr>
            <a:r>
              <a:rPr lang="en-US" sz="1000" b="1" smtClean="0">
                <a:latin typeface="Arial" pitchFamily="34" charset="0"/>
                <a:cs typeface="Arial" pitchFamily="34" charset="0"/>
              </a:rPr>
              <a:t> Charging support</a:t>
            </a:r>
          </a:p>
          <a:p>
            <a:pPr algn="just" eaLnBrk="1" hangingPunct="1">
              <a:spcBef>
                <a:spcPct val="0"/>
              </a:spcBef>
            </a:pPr>
            <a:r>
              <a:rPr lang="en-US" sz="1000" smtClean="0">
                <a:latin typeface="Arial" pitchFamily="34" charset="0"/>
                <a:cs typeface="Arial" pitchFamily="34" charset="0"/>
              </a:rPr>
              <a:t>For users visiting the network the charging policies may be downloaded from its home PLMN.</a:t>
            </a:r>
          </a:p>
          <a:p>
            <a:pPr algn="just" eaLnBrk="1" hangingPunct="1">
              <a:spcBef>
                <a:spcPct val="0"/>
              </a:spcBef>
            </a:pPr>
            <a:r>
              <a:rPr lang="en-US" sz="1000" b="1" smtClean="0">
                <a:latin typeface="Arial" pitchFamily="34" charset="0"/>
                <a:cs typeface="Arial" pitchFamily="34" charset="0"/>
              </a:rPr>
              <a:t> DHCPv4 and DHCPv6 functions</a:t>
            </a:r>
          </a:p>
          <a:p>
            <a:pPr algn="just" eaLnBrk="1" hangingPunct="1">
              <a:spcBef>
                <a:spcPct val="0"/>
              </a:spcBef>
            </a:pPr>
            <a:r>
              <a:rPr lang="en-US" sz="1000" smtClean="0">
                <a:latin typeface="Arial" pitchFamily="34" charset="0"/>
                <a:cs typeface="Arial" pitchFamily="34" charset="0"/>
              </a:rPr>
              <a:t>The PDN GW will provide the IP addresses to the UE’s.</a:t>
            </a:r>
          </a:p>
          <a:p>
            <a:pPr algn="just" eaLnBrk="1" hangingPunct="1">
              <a:spcBef>
                <a:spcPct val="0"/>
              </a:spcBef>
            </a:pPr>
            <a:endParaRPr lang="en-US" smtClean="0"/>
          </a:p>
          <a:p>
            <a:pPr eaLnBrk="1" hangingPunct="1">
              <a:spcBef>
                <a:spcPct val="0"/>
              </a:spcBef>
            </a:pPr>
            <a:endParaRPr lang="en-US" smtClean="0"/>
          </a:p>
          <a:p>
            <a:pPr eaLnBrk="1" hangingPunct="1">
              <a:spcBef>
                <a:spcPct val="0"/>
              </a:spcBef>
            </a:pPr>
            <a:endParaRPr lang="en-US" b="1" smtClean="0"/>
          </a:p>
          <a:p>
            <a:pPr eaLnBrk="1" hangingPunct="1">
              <a:spcBef>
                <a:spcPct val="0"/>
              </a:spcBef>
            </a:pPr>
            <a:r>
              <a:rPr lang="en-US" smtClean="0"/>
              <a:t>-</a:t>
            </a:r>
          </a:p>
        </p:txBody>
      </p:sp>
      <p:sp>
        <p:nvSpPr>
          <p:cNvPr id="172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332A024-AD6D-49FB-B5D7-BC1A9F538F48}" type="slidenum">
              <a:rPr lang="en-US" smtClean="0"/>
              <a:pPr/>
              <a:t>40</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61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99DAEFC-27A2-44B8-A8CC-AD20EB908A66}"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000" smtClean="0">
                <a:latin typeface="Arial" pitchFamily="34" charset="0"/>
                <a:cs typeface="Arial" pitchFamily="34" charset="0"/>
              </a:rPr>
              <a:t>The visited network provides the access connectivity (which also</a:t>
            </a:r>
          </a:p>
          <a:p>
            <a:pPr eaLnBrk="1" hangingPunct="1"/>
            <a:r>
              <a:rPr lang="en-US" sz="1000" smtClean="0">
                <a:latin typeface="Arial" pitchFamily="34" charset="0"/>
                <a:cs typeface="Arial" pitchFamily="34" charset="0"/>
              </a:rPr>
              <a:t>involves the basic session signalling procedures supported by the visited MME, with the</a:t>
            </a:r>
          </a:p>
          <a:p>
            <a:pPr eaLnBrk="1" hangingPunct="1"/>
            <a:r>
              <a:rPr lang="en-US" sz="1000" smtClean="0">
                <a:latin typeface="Arial" pitchFamily="34" charset="0"/>
                <a:cs typeface="Arial" pitchFamily="34" charset="0"/>
              </a:rPr>
              <a:t>support of the home HSS), whereas the home network still provides the access to external</a:t>
            </a:r>
          </a:p>
          <a:p>
            <a:pPr eaLnBrk="1" hangingPunct="1"/>
            <a:r>
              <a:rPr lang="en-US" sz="1000" smtClean="0">
                <a:latin typeface="Arial" pitchFamily="34" charset="0"/>
                <a:cs typeface="Arial" pitchFamily="34" charset="0"/>
              </a:rPr>
              <a:t>networks, possibly including IMS-based services.</a:t>
            </a:r>
          </a:p>
          <a:p>
            <a:pPr eaLnBrk="1" hangingPunct="1"/>
            <a:r>
              <a:rPr lang="en-US" sz="1000" smtClean="0">
                <a:latin typeface="Arial" pitchFamily="34" charset="0"/>
                <a:cs typeface="Arial" pitchFamily="34" charset="0"/>
              </a:rPr>
              <a:t>In this model, the call is still anchored to the home PDNGW, hence the .home routed traffic denomination.</a:t>
            </a:r>
          </a:p>
          <a:p>
            <a:endParaRPr lang="en-US" sz="1000" smtClean="0">
              <a:latin typeface="Arial" pitchFamily="34" charset="0"/>
              <a:cs typeface="Arial" pitchFamily="34" charset="0"/>
            </a:endParaRPr>
          </a:p>
        </p:txBody>
      </p:sp>
      <p:sp>
        <p:nvSpPr>
          <p:cNvPr id="173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4F0DFAB-85CB-46A7-A4B2-D31033C17025}" type="slidenum">
              <a:rPr lang="en-US" smtClean="0"/>
              <a:pPr/>
              <a:t>41</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000" smtClean="0">
                <a:latin typeface="Arial" pitchFamily="34" charset="0"/>
                <a:cs typeface="Arial" pitchFamily="34" charset="0"/>
              </a:rPr>
              <a:t>This Figure describes possible network architecture in the case where the traffic is routed</a:t>
            </a:r>
          </a:p>
          <a:p>
            <a:pPr eaLnBrk="1" hangingPunct="1"/>
            <a:r>
              <a:rPr lang="en-US" sz="1000" smtClean="0">
                <a:latin typeface="Arial" pitchFamily="34" charset="0"/>
                <a:cs typeface="Arial" pitchFamily="34" charset="0"/>
              </a:rPr>
              <a:t>locally – or the local breakout case. Both Gateways are part of the visited network. The</a:t>
            </a:r>
          </a:p>
          <a:p>
            <a:pPr eaLnBrk="1" hangingPunct="1"/>
            <a:r>
              <a:rPr lang="en-US" sz="1000" smtClean="0">
                <a:latin typeface="Arial" pitchFamily="34" charset="0"/>
                <a:cs typeface="Arial" pitchFamily="34" charset="0"/>
              </a:rPr>
              <a:t>visited PCRF retrieves Quality of Service policy and charging control information from the</a:t>
            </a:r>
          </a:p>
          <a:p>
            <a:pPr eaLnBrk="1" hangingPunct="1"/>
            <a:r>
              <a:rPr lang="en-US" sz="1000" smtClean="0">
                <a:latin typeface="Arial" pitchFamily="34" charset="0"/>
                <a:cs typeface="Arial" pitchFamily="34" charset="0"/>
              </a:rPr>
              <a:t>Home PCRF via the new S9 interface</a:t>
            </a:r>
          </a:p>
          <a:p>
            <a:endParaRPr lang="en-US" sz="1000" smtClean="0">
              <a:latin typeface="Arial" pitchFamily="34" charset="0"/>
              <a:cs typeface="Arial" pitchFamily="34" charset="0"/>
            </a:endParaRPr>
          </a:p>
        </p:txBody>
      </p:sp>
      <p:sp>
        <p:nvSpPr>
          <p:cNvPr id="174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AEDF597-7BC8-43C7-A504-E767FC02DA32}" type="slidenum">
              <a:rPr lang="en-US" smtClean="0"/>
              <a:pPr/>
              <a:t>42</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1000" dirty="0" smtClean="0">
                <a:latin typeface="Arial" pitchFamily="34" charset="0"/>
                <a:cs typeface="Arial" pitchFamily="34" charset="0"/>
              </a:rPr>
              <a:t>The 3GPPAAA Server’s role is to act as an inter-working unit between the 3GPP world and IETF standard-driven WLAN networks from the security perspective. Its purpose is to allow end-to-end authentication with WLAN terminals using 3GPP credentials. For that reason, the 3GPPAAA Server has an access to the HSS through the </a:t>
            </a:r>
            <a:r>
              <a:rPr lang="en-US" sz="1000" dirty="0" err="1" smtClean="0">
                <a:latin typeface="Arial" pitchFamily="34" charset="0"/>
                <a:cs typeface="Arial" pitchFamily="34" charset="0"/>
              </a:rPr>
              <a:t>Wx</a:t>
            </a:r>
            <a:r>
              <a:rPr lang="en-US" sz="1000" dirty="0" smtClean="0">
                <a:latin typeface="Arial" pitchFamily="34" charset="0"/>
                <a:cs typeface="Arial" pitchFamily="34" charset="0"/>
              </a:rPr>
              <a:t> interface, so as to retrieve user</a:t>
            </a:r>
            <a:r>
              <a:rPr lang="en-US" sz="1000" baseline="0" dirty="0" smtClean="0">
                <a:latin typeface="Arial" pitchFamily="34" charset="0"/>
                <a:cs typeface="Arial" pitchFamily="34" charset="0"/>
              </a:rPr>
              <a:t> </a:t>
            </a:r>
            <a:r>
              <a:rPr lang="en-US" sz="1000" dirty="0" smtClean="0">
                <a:latin typeface="Arial" pitchFamily="34" charset="0"/>
                <a:cs typeface="Arial" pitchFamily="34" charset="0"/>
              </a:rPr>
              <a:t>related subscription information and 3GPP authentication vectors.</a:t>
            </a:r>
          </a:p>
          <a:p>
            <a:pPr eaLnBrk="1" hangingPunct="1"/>
            <a:r>
              <a:rPr lang="en-US" sz="1000" dirty="0" smtClean="0">
                <a:latin typeface="Arial" pitchFamily="34" charset="0"/>
                <a:cs typeface="Arial" pitchFamily="34" charset="0"/>
              </a:rPr>
              <a:t>From the 3GPP AAA Server, the Ta interface has been defined with the trusted access network, aiming at transporting authentication, authorization and charging-related information in a secure manner.</a:t>
            </a:r>
          </a:p>
          <a:p>
            <a:endParaRPr lang="en-US" sz="10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F08E68A-A3AD-4D20-81C1-85C09341B927}" type="slidenum">
              <a:rPr lang="en-US" smtClean="0"/>
              <a:pPr>
                <a:defRPr/>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2000" dirty="0" smtClean="0">
                <a:latin typeface="Arial" pitchFamily="34" charset="0"/>
                <a:cs typeface="Arial" pitchFamily="34" charset="0"/>
              </a:rPr>
              <a:t>In this model, the new Wm interface is introduced for the purpose of exchanging user related information from the 3GPP AAA Server to the </a:t>
            </a:r>
            <a:r>
              <a:rPr lang="en-US" sz="2000" dirty="0" err="1" smtClean="0">
                <a:latin typeface="Arial" pitchFamily="34" charset="0"/>
                <a:cs typeface="Arial" pitchFamily="34" charset="0"/>
              </a:rPr>
              <a:t>ePDG</a:t>
            </a:r>
            <a:r>
              <a:rPr lang="en-US" sz="2000" dirty="0" smtClean="0">
                <a:latin typeface="Arial" pitchFamily="34" charset="0"/>
                <a:cs typeface="Arial" pitchFamily="34" charset="0"/>
              </a:rPr>
              <a:t>. This will allow the </a:t>
            </a:r>
            <a:r>
              <a:rPr lang="en-US" sz="2000" dirty="0" err="1" smtClean="0">
                <a:latin typeface="Arial" pitchFamily="34" charset="0"/>
                <a:cs typeface="Arial" pitchFamily="34" charset="0"/>
              </a:rPr>
              <a:t>ePDG</a:t>
            </a:r>
            <a:r>
              <a:rPr lang="en-US" sz="2000" dirty="0" smtClean="0">
                <a:latin typeface="Arial" pitchFamily="34" charset="0"/>
                <a:cs typeface="Arial" pitchFamily="34" charset="0"/>
              </a:rPr>
              <a:t> to enable proper user data tunnelling and encryption to the terminal.</a:t>
            </a:r>
          </a:p>
          <a:p>
            <a:endParaRPr lang="en-US" sz="20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F08E68A-A3AD-4D20-81C1-85C09341B927}" type="slidenum">
              <a:rPr lang="en-US" smtClean="0"/>
              <a:pPr>
                <a:defRPr/>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000" dirty="0" smtClean="0">
                <a:latin typeface="Arial" pitchFamily="34" charset="0"/>
                <a:cs typeface="Arial" pitchFamily="34" charset="0"/>
              </a:rPr>
              <a:t>The 2G/GSM access network, as in 3GPP terminology.</a:t>
            </a:r>
          </a:p>
          <a:p>
            <a:pPr eaLnBrk="1" hangingPunct="1"/>
            <a:r>
              <a:rPr lang="en-US" sz="1000" dirty="0" smtClean="0">
                <a:latin typeface="Arial" pitchFamily="34" charset="0"/>
                <a:cs typeface="Arial" pitchFamily="34" charset="0"/>
              </a:rPr>
              <a:t>The 2G/3G mobility architecture model introduces two interfaces: S3 and S4.</a:t>
            </a:r>
          </a:p>
          <a:p>
            <a:pPr eaLnBrk="1" hangingPunct="1"/>
            <a:r>
              <a:rPr lang="en-US" sz="1000" dirty="0" smtClean="0">
                <a:latin typeface="Arial" pitchFamily="34" charset="0"/>
                <a:cs typeface="Arial" pitchFamily="34" charset="0"/>
              </a:rPr>
              <a:t>The role of S3 is to support user and bearer information exchange between the SGSN and the MME, as the terminal is moving from one access type to the other.</a:t>
            </a:r>
          </a:p>
          <a:p>
            <a:pPr eaLnBrk="1" hangingPunct="1"/>
            <a:r>
              <a:rPr lang="en-US" sz="1000" dirty="0" smtClean="0">
                <a:latin typeface="Arial" pitchFamily="34" charset="0"/>
                <a:cs typeface="Arial" pitchFamily="34" charset="0"/>
              </a:rPr>
              <a:t>The S4 interface is associated with the session User plane. It supports packet data transfer between the SGSN and the Serving GW .which plays the role of a mobility anchor point within the EPC architecture</a:t>
            </a:r>
          </a:p>
          <a:p>
            <a:endParaRPr lang="en-US" dirty="0" smtClean="0"/>
          </a:p>
        </p:txBody>
      </p:sp>
      <p:sp>
        <p:nvSpPr>
          <p:cNvPr id="175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25AF5A4-8A4F-4253-83A9-739C51371CA3}" type="slidenum">
              <a:rPr lang="en-US" smtClean="0"/>
              <a:pPr/>
              <a:t>45</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85000" lnSpcReduction="20000"/>
          </a:bodyPr>
          <a:lstStyle/>
          <a:p>
            <a:pPr eaLnBrk="1" hangingPunct="1">
              <a:defRPr/>
            </a:pPr>
            <a:r>
              <a:rPr lang="en-US" sz="1000" dirty="0" smtClean="0">
                <a:latin typeface="Arial" pitchFamily="34" charset="0"/>
                <a:cs typeface="Arial" pitchFamily="34" charset="0"/>
              </a:rPr>
              <a:t>Figure  presents the network elements involved in the charging process and their interaction with 2G, 3G and IMS network nodes. The role of the CDF (Charging Data Function) is to collect charging information from the different nodes through the RF interface and build the corresponding CDR. The type of nodes being linked to the CDF is not limited. It includes the PDN Gateway from the EPC architecture, IMS nodes (such as the CSCF servers)but may also include all kinds of Application Servers like the BM-SC (Broadcast Multicast Service Centre) or the </a:t>
            </a:r>
            <a:r>
              <a:rPr lang="en-US" sz="1000" dirty="0" err="1" smtClean="0">
                <a:latin typeface="Arial" pitchFamily="34" charset="0"/>
                <a:cs typeface="Arial" pitchFamily="34" charset="0"/>
              </a:rPr>
              <a:t>PoC</a:t>
            </a:r>
            <a:r>
              <a:rPr lang="en-US" sz="1000" dirty="0" smtClean="0">
                <a:latin typeface="Arial" pitchFamily="34" charset="0"/>
                <a:cs typeface="Arial" pitchFamily="34" charset="0"/>
              </a:rPr>
              <a:t> server (Push-to-talk Over Cellular).</a:t>
            </a:r>
          </a:p>
          <a:p>
            <a:pPr eaLnBrk="1" hangingPunct="1">
              <a:defRPr/>
            </a:pPr>
            <a:r>
              <a:rPr lang="en-US" sz="1000" dirty="0" smtClean="0">
                <a:latin typeface="Arial" pitchFamily="34" charset="0"/>
                <a:cs typeface="Arial" pitchFamily="34" charset="0"/>
              </a:rPr>
              <a:t>The RF interface is based on the Diameter IETF protocol, also used in many IMS interfaces. The RF declination of Diameter makes use of extensions specific to the charging process. The CGF (Charging Gateway Function) is a gateway between the Core Network nodes and the BD (Billing Domain). Its main task is CDR collection through the </a:t>
            </a:r>
            <a:r>
              <a:rPr lang="en-US" sz="1000" dirty="0" err="1" smtClean="0">
                <a:latin typeface="Arial" pitchFamily="34" charset="0"/>
                <a:cs typeface="Arial" pitchFamily="34" charset="0"/>
              </a:rPr>
              <a:t>Ga</a:t>
            </a:r>
            <a:r>
              <a:rPr lang="en-US" sz="1000" dirty="0" smtClean="0">
                <a:latin typeface="Arial" pitchFamily="34" charset="0"/>
                <a:cs typeface="Arial" pitchFamily="34" charset="0"/>
              </a:rPr>
              <a:t> interface, CDR storage, CDR management (like CDR opening, closing, deleting) and secure transfer to the BD. The</a:t>
            </a:r>
          </a:p>
          <a:p>
            <a:pPr eaLnBrk="1" hangingPunct="1">
              <a:defRPr/>
            </a:pPr>
            <a:r>
              <a:rPr lang="en-US" sz="1000" dirty="0" smtClean="0">
                <a:latin typeface="Arial" pitchFamily="34" charset="0"/>
                <a:cs typeface="Arial" pitchFamily="34" charset="0"/>
              </a:rPr>
              <a:t>default CDR transfer method over the </a:t>
            </a:r>
            <a:r>
              <a:rPr lang="en-US" sz="1000" dirty="0" err="1" smtClean="0">
                <a:latin typeface="Arial" pitchFamily="34" charset="0"/>
                <a:cs typeface="Arial" pitchFamily="34" charset="0"/>
              </a:rPr>
              <a:t>Bx</a:t>
            </a:r>
            <a:r>
              <a:rPr lang="en-US" sz="1000" dirty="0" smtClean="0">
                <a:latin typeface="Arial" pitchFamily="34" charset="0"/>
                <a:cs typeface="Arial" pitchFamily="34" charset="0"/>
              </a:rPr>
              <a:t> interface proposed by the 3GPP standard is FTP (File Transfer Protocol), which is defined in the IETF specification RFC959. The </a:t>
            </a:r>
            <a:r>
              <a:rPr lang="en-US" sz="1000" dirty="0" err="1" smtClean="0">
                <a:latin typeface="Arial" pitchFamily="34" charset="0"/>
                <a:cs typeface="Arial" pitchFamily="34" charset="0"/>
              </a:rPr>
              <a:t>Ga</a:t>
            </a:r>
            <a:r>
              <a:rPr lang="en-US" sz="1000" dirty="0" smtClean="0">
                <a:latin typeface="Arial" pitchFamily="34" charset="0"/>
                <a:cs typeface="Arial" pitchFamily="34" charset="0"/>
              </a:rPr>
              <a:t> interface is based on a simple UDP/IP tunnelling protocol whose only purpose is to transfer the CDR.</a:t>
            </a:r>
          </a:p>
          <a:p>
            <a:pPr eaLnBrk="1" hangingPunct="1">
              <a:defRPr/>
            </a:pPr>
            <a:r>
              <a:rPr lang="en-US" sz="1000" dirty="0" smtClean="0">
                <a:latin typeface="Arial" pitchFamily="34" charset="0"/>
                <a:cs typeface="Arial" pitchFamily="34" charset="0"/>
              </a:rPr>
              <a:t>For a given session, charging information is issued by different network nodes (SGSN and GGSN for a PS session; P, I or S-CSCF for an IMS session). This information is used by the CDF or CGF to build complete CDR, putting together the various pieces from the network elements. The redundant information (such as data traffic volumes or session start and stop Timestamp) is used to check the consistency between the views reported by the network elements.</a:t>
            </a:r>
          </a:p>
          <a:p>
            <a:pPr>
              <a:defRPr/>
            </a:pPr>
            <a:endParaRPr lang="en-US" sz="1000" dirty="0"/>
          </a:p>
        </p:txBody>
      </p:sp>
      <p:sp>
        <p:nvSpPr>
          <p:cNvPr id="176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36754F9-0191-48EC-AA73-EDFD24D2C71D}" type="slidenum">
              <a:rPr lang="en-US" smtClean="0"/>
              <a:pPr/>
              <a:t>46</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bwMode="auto">
          <a:noFill/>
          <a:ln>
            <a:solidFill>
              <a:srgbClr val="000000"/>
            </a:solidFill>
            <a:miter lim="800000"/>
            <a:headEnd/>
            <a:tailEnd/>
          </a:ln>
        </p:spPr>
      </p:sp>
      <p:sp>
        <p:nvSpPr>
          <p:cNvPr id="217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7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78AE7A3-4757-4B09-9F87-A12169C0A416}" type="slidenum">
              <a:rPr lang="en-US" smtClean="0"/>
              <a:pPr/>
              <a:t>47</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372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034B8D3-D937-4E2B-9918-741C803EC361}"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Wingdings" pitchFamily="2" charset="2"/>
              <a:buNone/>
            </a:pPr>
            <a:r>
              <a:rPr lang="en-US" sz="1000" smtClean="0">
                <a:latin typeface="Arial" pitchFamily="34" charset="0"/>
                <a:cs typeface="Arial" pitchFamily="34" charset="0"/>
              </a:rPr>
              <a:t>Cell Breathing:-</a:t>
            </a:r>
          </a:p>
          <a:p>
            <a:pPr marL="171450" lvl="1" indent="-171450" eaLnBrk="1" hangingPunct="1">
              <a:spcBef>
                <a:spcPct val="0"/>
              </a:spcBef>
              <a:buFontTx/>
              <a:buChar char="•"/>
            </a:pPr>
            <a:r>
              <a:rPr lang="en-US" sz="1000" smtClean="0">
                <a:latin typeface="Arial" pitchFamily="34" charset="0"/>
                <a:cs typeface="Arial" pitchFamily="34" charset="0"/>
              </a:rPr>
              <a:t>In the uplink, as more and more UE are served by a cell, each UE needs to transmit higher power to compensate for the uplink noise rise. As a consequence, the UE with weaker link (UE at greater distance) may not have enough power to reach the NodeB therefore a coverage shrinkage.</a:t>
            </a:r>
          </a:p>
          <a:p>
            <a:pPr marL="171450" lvl="1" indent="-171450" eaLnBrk="1" hangingPunct="1">
              <a:spcBef>
                <a:spcPct val="0"/>
              </a:spcBef>
              <a:buFontTx/>
              <a:buChar char="•"/>
            </a:pPr>
            <a:r>
              <a:rPr lang="en-US" sz="1000" smtClean="0">
                <a:latin typeface="Arial" pitchFamily="34" charset="0"/>
                <a:cs typeface="Arial" pitchFamily="34" charset="0"/>
              </a:rPr>
              <a:t>In the downlink, the NodeB also needs to transmit higher power as more UE are being served. As a consequence UE with weaker link (greater distance) may not be reachable by the NodeB.</a:t>
            </a:r>
            <a:endParaRPr lang="en-US" altLang="zh-CN" sz="1000" smtClean="0">
              <a:latin typeface="Arial" pitchFamily="34" charset="0"/>
              <a:cs typeface="Arial" pitchFamily="34" charset="0"/>
            </a:endParaRPr>
          </a:p>
        </p:txBody>
      </p:sp>
      <p:sp>
        <p:nvSpPr>
          <p:cNvPr id="1382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56CD711-A864-4196-B64F-0AE970A46270}" type="slidenum">
              <a:rPr lang="en-US" smtClean="0"/>
              <a:pPr/>
              <a:t>7</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algn="just" eaLnBrk="1" fontAlgn="auto" hangingPunct="1">
              <a:spcBef>
                <a:spcPts val="0"/>
              </a:spcBef>
              <a:spcAft>
                <a:spcPts val="0"/>
              </a:spcAft>
              <a:buFont typeface="Wingdings" pitchFamily="2" charset="2"/>
              <a:buChar char="Ø"/>
              <a:defRPr/>
            </a:pPr>
            <a:r>
              <a:rPr lang="en-US" sz="1000" dirty="0" smtClean="0">
                <a:latin typeface="Arial" pitchFamily="34" charset="0"/>
                <a:cs typeface="Arial" pitchFamily="34" charset="0"/>
              </a:rPr>
              <a:t> </a:t>
            </a:r>
            <a:r>
              <a:rPr lang="en-US" sz="1000" b="1" dirty="0" smtClean="0">
                <a:latin typeface="Arial" pitchFamily="34" charset="0"/>
                <a:cs typeface="Arial" pitchFamily="34" charset="0"/>
              </a:rPr>
              <a:t>Release 99: </a:t>
            </a:r>
            <a:r>
              <a:rPr lang="en-US" sz="1000" dirty="0" smtClean="0">
                <a:latin typeface="Arial" pitchFamily="34" charset="0"/>
                <a:cs typeface="Arial" pitchFamily="34" charset="0"/>
              </a:rPr>
              <a:t>Completed. First deployable version of UMTS. Enhancements to GSM data (EDGE). Majority of deployments today are based on Release 99. Provides support for GSM/EDGE/GPRS/WCDMA radio-access networks.</a:t>
            </a:r>
          </a:p>
          <a:p>
            <a:pPr algn="just" eaLnBrk="1" fontAlgn="auto" hangingPunct="1">
              <a:spcBef>
                <a:spcPts val="0"/>
              </a:spcBef>
              <a:spcAft>
                <a:spcPts val="0"/>
              </a:spcAft>
              <a:defRPr/>
            </a:pPr>
            <a:r>
              <a:rPr lang="en-US" sz="1000" dirty="0" smtClean="0">
                <a:latin typeface="Arial" pitchFamily="34" charset="0"/>
                <a:cs typeface="Arial" pitchFamily="34" charset="0"/>
              </a:rPr>
              <a:t>(After Release 99, release versions went to a numerical designation instead of designation by year.)</a:t>
            </a:r>
          </a:p>
          <a:p>
            <a:pPr algn="just" eaLnBrk="1" fontAlgn="auto" hangingPunct="1">
              <a:spcBef>
                <a:spcPts val="0"/>
              </a:spcBef>
              <a:spcAft>
                <a:spcPts val="0"/>
              </a:spcAft>
              <a:buFont typeface="Wingdings" pitchFamily="2" charset="2"/>
              <a:buChar char="Ø"/>
              <a:defRPr/>
            </a:pPr>
            <a:r>
              <a:rPr lang="en-US" sz="1000" b="1" dirty="0" smtClean="0">
                <a:latin typeface="Arial" pitchFamily="34" charset="0"/>
                <a:cs typeface="Arial" pitchFamily="34" charset="0"/>
              </a:rPr>
              <a:t>Release 4: </a:t>
            </a:r>
            <a:r>
              <a:rPr lang="en-US" sz="1000" dirty="0" smtClean="0">
                <a:latin typeface="Arial" pitchFamily="34" charset="0"/>
                <a:cs typeface="Arial" pitchFamily="34" charset="0"/>
              </a:rPr>
              <a:t>Completed. Multimedia messaging support. First steps toward using IP transport in the core network.</a:t>
            </a:r>
          </a:p>
          <a:p>
            <a:pPr algn="just" eaLnBrk="1" fontAlgn="auto" hangingPunct="1">
              <a:spcBef>
                <a:spcPts val="0"/>
              </a:spcBef>
              <a:spcAft>
                <a:spcPts val="0"/>
              </a:spcAft>
              <a:buFont typeface="Wingdings" pitchFamily="2" charset="2"/>
              <a:buChar char="Ø"/>
              <a:defRPr/>
            </a:pPr>
            <a:r>
              <a:rPr lang="en-US" sz="1000" b="1" dirty="0" smtClean="0">
                <a:latin typeface="Arial" pitchFamily="34" charset="0"/>
                <a:cs typeface="Arial" pitchFamily="34" charset="0"/>
              </a:rPr>
              <a:t>Release 5: </a:t>
            </a:r>
            <a:r>
              <a:rPr lang="en-US" sz="1000" dirty="0" smtClean="0">
                <a:latin typeface="Arial" pitchFamily="34" charset="0"/>
                <a:cs typeface="Arial" pitchFamily="34" charset="0"/>
              </a:rPr>
              <a:t>Completed. HSDPA. First phase of IMS. Full ability to use IP-based transport instead of just Asynchronous Transfer Mode (ATM) in the core     network. In 2007, most UMTS deployments are based on this release.</a:t>
            </a:r>
          </a:p>
          <a:p>
            <a:pPr algn="just" eaLnBrk="1" fontAlgn="auto" hangingPunct="1">
              <a:spcBef>
                <a:spcPts val="0"/>
              </a:spcBef>
              <a:spcAft>
                <a:spcPts val="0"/>
              </a:spcAft>
              <a:buFont typeface="Wingdings" pitchFamily="2" charset="2"/>
              <a:buChar char="Ø"/>
              <a:defRPr/>
            </a:pPr>
            <a:r>
              <a:rPr lang="en-US" sz="1000" b="1" dirty="0" smtClean="0">
                <a:latin typeface="Arial" pitchFamily="34" charset="0"/>
                <a:cs typeface="Arial" pitchFamily="34" charset="0"/>
              </a:rPr>
              <a:t>Release 6: </a:t>
            </a:r>
            <a:r>
              <a:rPr lang="en-US" sz="1000" dirty="0" smtClean="0">
                <a:latin typeface="Arial" pitchFamily="34" charset="0"/>
                <a:cs typeface="Arial" pitchFamily="34" charset="0"/>
              </a:rPr>
              <a:t>Completed. HSUPA. Enhanced multimedia support through Multimedia Broadcast/Multicast Services (MBMS). Performance specifications for advanced receivers. WLAN integration option. IMS enhancements. Initial VoIP capability.</a:t>
            </a:r>
          </a:p>
          <a:p>
            <a:pPr algn="just" eaLnBrk="1" fontAlgn="auto" hangingPunct="1">
              <a:spcBef>
                <a:spcPts val="0"/>
              </a:spcBef>
              <a:spcAft>
                <a:spcPts val="0"/>
              </a:spcAft>
              <a:buFont typeface="Wingdings" pitchFamily="2" charset="2"/>
              <a:buChar char="Ø"/>
              <a:defRPr/>
            </a:pPr>
            <a:r>
              <a:rPr lang="en-US" sz="1000" dirty="0" smtClean="0">
                <a:latin typeface="Arial" pitchFamily="34" charset="0"/>
                <a:cs typeface="Arial" pitchFamily="34" charset="0"/>
              </a:rPr>
              <a:t> </a:t>
            </a:r>
            <a:r>
              <a:rPr lang="en-US" sz="1000" b="1" dirty="0" smtClean="0">
                <a:latin typeface="Arial" pitchFamily="34" charset="0"/>
                <a:cs typeface="Arial" pitchFamily="34" charset="0"/>
              </a:rPr>
              <a:t>Release 7: </a:t>
            </a:r>
            <a:r>
              <a:rPr lang="en-US" sz="1000" dirty="0" smtClean="0">
                <a:latin typeface="Arial" pitchFamily="34" charset="0"/>
                <a:cs typeface="Arial" pitchFamily="34" charset="0"/>
              </a:rPr>
              <a:t>Completed. Provides enhanced GSM data functionality with Evolved EDGE. Specifies HSPA Evolution (HSPA+), which includes higher order modulation and MIMO. Also includes fine-tuning and incremental improvements of features from previous releases. Results include performance enhancements, improved spectral efficiency, increased capacity, and better resistance to interference. Continuous Packet Connectivity (CPC) enables efficient “always-on” service and enhanced uplink UL VoIP capacity as well as reductions in call setup delay for PoC. Radio enhancements include 64 QAM in the downlink DL and 16 QAM in the uplinks.</a:t>
            </a:r>
          </a:p>
          <a:p>
            <a:pPr algn="just" eaLnBrk="1" fontAlgn="auto" hangingPunct="1">
              <a:spcBef>
                <a:spcPts val="0"/>
              </a:spcBef>
              <a:spcAft>
                <a:spcPts val="0"/>
              </a:spcAft>
              <a:buFont typeface="Wingdings" pitchFamily="2" charset="2"/>
              <a:buChar char="Ø"/>
              <a:defRPr/>
            </a:pPr>
            <a:r>
              <a:rPr lang="en-US" sz="1000" dirty="0" smtClean="0">
                <a:latin typeface="Arial" pitchFamily="34" charset="0"/>
                <a:cs typeface="Arial" pitchFamily="34" charset="0"/>
              </a:rPr>
              <a:t> </a:t>
            </a:r>
            <a:r>
              <a:rPr lang="en-US" sz="1000" b="1" dirty="0" smtClean="0">
                <a:latin typeface="Arial" pitchFamily="34" charset="0"/>
                <a:cs typeface="Arial" pitchFamily="34" charset="0"/>
              </a:rPr>
              <a:t>Release 8: </a:t>
            </a:r>
            <a:r>
              <a:rPr lang="en-US" sz="1000" dirty="0" smtClean="0">
                <a:latin typeface="Arial" pitchFamily="34" charset="0"/>
                <a:cs typeface="Arial" pitchFamily="34" charset="0"/>
              </a:rPr>
              <a:t>Under development. Further HSPA Evolution features such as simultaneous use of MIMO and 64 QAM. Specifies OFDMA-based 3GPP LTE. Defines EPS, previously called System Architecture Evolution (SAE).Whereas operators and vendors actively involved in the development of wireless technology are heavily focused on 3GPP release versions, most users of the technology are more interested in particular features and capabilities, such as</a:t>
            </a:r>
          </a:p>
          <a:p>
            <a:pPr algn="just" eaLnBrk="1" fontAlgn="auto" hangingPunct="1">
              <a:spcBef>
                <a:spcPts val="0"/>
              </a:spcBef>
              <a:spcAft>
                <a:spcPts val="0"/>
              </a:spcAft>
              <a:defRPr/>
            </a:pPr>
            <a:r>
              <a:rPr lang="en-US" sz="1000" dirty="0" smtClean="0">
                <a:latin typeface="Arial" pitchFamily="34" charset="0"/>
                <a:cs typeface="Arial" pitchFamily="34" charset="0"/>
              </a:rPr>
              <a:t>whether a device supports HSDPA. </a:t>
            </a:r>
            <a:endParaRPr lang="en-US" sz="1000" dirty="0"/>
          </a:p>
        </p:txBody>
      </p:sp>
      <p:sp>
        <p:nvSpPr>
          <p:cNvPr id="139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FA06D7D-F0C8-4291-82C0-9B5DF6E2F7A2}" type="slidenum">
              <a:rPr lang="en-US" smtClean="0"/>
              <a:pPr/>
              <a:t>8</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pPr algn="just" eaLnBrk="1" hangingPunct="1">
              <a:spcBef>
                <a:spcPct val="0"/>
              </a:spcBef>
            </a:pPr>
            <a:r>
              <a:rPr lang="en-US" sz="1000" smtClean="0">
                <a:latin typeface="Arial" pitchFamily="34" charset="0"/>
                <a:cs typeface="Arial" pitchFamily="34" charset="0"/>
              </a:rPr>
              <a:t>The 3GPP Long Term Evolution (LTE) represents a major advance in cellular technology. LTE is designed to meet carrier needs for high-speed data and media transport as well as high-capacity voice support well into the next decade. LTE is well positioned to meet the requirements of next-generation mobile networks. It will enable operators to offer high performance, mass-market mobile broadband services, through a combination of high bit-rates and system throughput – in both the uplink and downlink – with low latency.</a:t>
            </a:r>
          </a:p>
          <a:p>
            <a:pPr algn="just" eaLnBrk="1" hangingPunct="1">
              <a:spcBef>
                <a:spcPct val="0"/>
              </a:spcBef>
            </a:pPr>
            <a:r>
              <a:rPr lang="en-US" sz="1000" smtClean="0">
                <a:latin typeface="Arial" pitchFamily="34" charset="0"/>
                <a:cs typeface="Arial" pitchFamily="34" charset="0"/>
              </a:rPr>
              <a:t>LTE infrastructure is designed to be as simple as possible to deploy and operate, through flexible technology that can be deployed in a wide variety of frequency bands. LTE offers scalable bandwidths, from less than 5MHz up to 20MHz, together with support for both FDD paired and TDD unpaired spectrum. The LTE–SAE architecture reduces the number of nodes, supports flexible network configurations and provides a high level of service availability. Furthermore, LTE–SAE will interoperate with GSM, WCDMA/HSPA, TD-SCDMA and CDMA.</a:t>
            </a:r>
          </a:p>
          <a:p>
            <a:pPr algn="just" eaLnBrk="1" hangingPunct="1">
              <a:spcBef>
                <a:spcPct val="0"/>
              </a:spcBef>
            </a:pPr>
            <a:r>
              <a:rPr lang="en-US" sz="1000" smtClean="0">
                <a:latin typeface="Arial" pitchFamily="34" charset="0"/>
                <a:cs typeface="Arial" pitchFamily="34" charset="0"/>
              </a:rPr>
              <a:t>LTE is the latest standard in the mobile network technology tree that previously realized the GSM/EDGE and UMTS/HSPA network technologies that now account for over 85% of all mobile subscribers. LTE will ensure 3GPP’s competitive edge over other cellular technologies.</a:t>
            </a:r>
          </a:p>
          <a:p>
            <a:pPr eaLnBrk="1" hangingPunct="1">
              <a:spcBef>
                <a:spcPct val="0"/>
              </a:spcBef>
            </a:pPr>
            <a:r>
              <a:rPr lang="en-US" sz="1000" b="1" u="sng" smtClean="0">
                <a:latin typeface="Arial" pitchFamily="34" charset="0"/>
                <a:cs typeface="Arial" pitchFamily="34" charset="0"/>
              </a:rPr>
              <a:t>Goals of LTE- </a:t>
            </a:r>
          </a:p>
          <a:p>
            <a:pPr eaLnBrk="1" hangingPunct="1">
              <a:spcBef>
                <a:spcPct val="0"/>
              </a:spcBef>
              <a:buFontTx/>
              <a:buChar char="•"/>
            </a:pPr>
            <a:r>
              <a:rPr lang="en-US" sz="1000" smtClean="0">
                <a:latin typeface="Arial" pitchFamily="34" charset="0"/>
                <a:cs typeface="Arial" pitchFamily="34" charset="0"/>
              </a:rPr>
              <a:t>Significantly increase peak data rates, scaled linearly according to spectrum allocation.</a:t>
            </a:r>
          </a:p>
          <a:p>
            <a:pPr eaLnBrk="1" hangingPunct="1">
              <a:spcBef>
                <a:spcPct val="0"/>
              </a:spcBef>
              <a:buFontTx/>
              <a:buChar char="•"/>
            </a:pPr>
            <a:r>
              <a:rPr lang="en-US" sz="1000" smtClean="0">
                <a:latin typeface="Arial" pitchFamily="34" charset="0"/>
                <a:cs typeface="Arial" pitchFamily="34" charset="0"/>
              </a:rPr>
              <a:t>improving spectral efficiency</a:t>
            </a:r>
          </a:p>
          <a:p>
            <a:pPr eaLnBrk="1" hangingPunct="1">
              <a:spcBef>
                <a:spcPct val="0"/>
              </a:spcBef>
              <a:buFontTx/>
              <a:buChar char="•"/>
            </a:pPr>
            <a:r>
              <a:rPr lang="en-US" sz="1000" smtClean="0">
                <a:latin typeface="Arial" pitchFamily="34" charset="0"/>
                <a:cs typeface="Arial" pitchFamily="34" charset="0"/>
              </a:rPr>
              <a:t>lowering costs</a:t>
            </a:r>
          </a:p>
          <a:p>
            <a:pPr eaLnBrk="1" hangingPunct="1">
              <a:spcBef>
                <a:spcPct val="0"/>
              </a:spcBef>
              <a:buFontTx/>
              <a:buChar char="•"/>
            </a:pPr>
            <a:r>
              <a:rPr lang="en-US" sz="1000" smtClean="0">
                <a:latin typeface="Arial" pitchFamily="34" charset="0"/>
                <a:cs typeface="Arial" pitchFamily="34" charset="0"/>
              </a:rPr>
              <a:t>improving services</a:t>
            </a:r>
          </a:p>
          <a:p>
            <a:pPr eaLnBrk="1" hangingPunct="1">
              <a:spcBef>
                <a:spcPct val="0"/>
              </a:spcBef>
              <a:buFontTx/>
              <a:buChar char="•"/>
            </a:pPr>
            <a:r>
              <a:rPr lang="en-US" sz="1000" smtClean="0">
                <a:latin typeface="Arial" pitchFamily="34" charset="0"/>
                <a:cs typeface="Arial" pitchFamily="34" charset="0"/>
              </a:rPr>
              <a:t>making use of new spectrum opportunities</a:t>
            </a:r>
          </a:p>
          <a:p>
            <a:pPr eaLnBrk="1" hangingPunct="1">
              <a:spcBef>
                <a:spcPct val="0"/>
              </a:spcBef>
              <a:buFontTx/>
              <a:buChar char="•"/>
            </a:pPr>
            <a:r>
              <a:rPr lang="en-US" sz="1000" smtClean="0">
                <a:latin typeface="Arial" pitchFamily="34" charset="0"/>
                <a:cs typeface="Arial" pitchFamily="34" charset="0"/>
              </a:rPr>
              <a:t>Improved quality of service</a:t>
            </a:r>
          </a:p>
          <a:p>
            <a:pPr eaLnBrk="1" hangingPunct="1">
              <a:spcBef>
                <a:spcPct val="0"/>
              </a:spcBef>
              <a:buFontTx/>
              <a:buChar char="•"/>
            </a:pPr>
            <a:r>
              <a:rPr lang="en-US" sz="1000" smtClean="0">
                <a:latin typeface="Arial" pitchFamily="34" charset="0"/>
                <a:cs typeface="Arial" pitchFamily="34" charset="0"/>
              </a:rPr>
              <a:t>better integration with other open standards</a:t>
            </a:r>
          </a:p>
          <a:p>
            <a:pPr eaLnBrk="1" hangingPunct="1">
              <a:spcBef>
                <a:spcPct val="0"/>
              </a:spcBef>
              <a:buFontTx/>
              <a:buChar char="•"/>
            </a:pPr>
            <a:endParaRPr lang="en-US" sz="1000" smtClean="0">
              <a:latin typeface="Arial" pitchFamily="34" charset="0"/>
              <a:cs typeface="Arial" pitchFamily="34" charset="0"/>
            </a:endParaRPr>
          </a:p>
          <a:p>
            <a:pPr eaLnBrk="1" hangingPunct="1">
              <a:spcBef>
                <a:spcPct val="0"/>
              </a:spcBef>
              <a:buFontTx/>
              <a:buChar char="•"/>
            </a:pPr>
            <a:endParaRPr lang="en-US" sz="1000" smtClean="0">
              <a:latin typeface="Arial" pitchFamily="34" charset="0"/>
              <a:cs typeface="Arial" pitchFamily="34" charset="0"/>
            </a:endParaRPr>
          </a:p>
        </p:txBody>
      </p:sp>
      <p:sp>
        <p:nvSpPr>
          <p:cNvPr id="1402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A170E5-BF84-4C1C-8D57-0C1A9C4346C2}" type="slidenum">
              <a:rPr lang="en-US" smtClean="0"/>
              <a:pPr/>
              <a:t>9</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000" smtClean="0">
                <a:latin typeface="Arial" pitchFamily="34" charset="0"/>
                <a:cs typeface="Arial" pitchFamily="34" charset="0"/>
              </a:rPr>
              <a:t>The Global mobile Suppliers Association (GSA) has published an update to its </a:t>
            </a:r>
            <a:r>
              <a:rPr lang="en-US" sz="1000" smtClean="0">
                <a:latin typeface="Arial" pitchFamily="34" charset="0"/>
                <a:cs typeface="Arial" pitchFamily="34" charset="0"/>
                <a:hlinkClick r:id="rId3"/>
              </a:rPr>
              <a:t>Evolution to LTE report</a:t>
            </a:r>
            <a:r>
              <a:rPr lang="en-US" sz="1000" smtClean="0">
                <a:latin typeface="Arial" pitchFamily="34" charset="0"/>
                <a:cs typeface="Arial" pitchFamily="34" charset="0"/>
              </a:rPr>
              <a:t> which confirms 110 operators in 48 countries are currently investing in LTE networks.</a:t>
            </a:r>
          </a:p>
          <a:p>
            <a:pPr eaLnBrk="1" hangingPunct="1">
              <a:spcBef>
                <a:spcPct val="0"/>
              </a:spcBef>
            </a:pPr>
            <a:r>
              <a:rPr lang="en-US" sz="1000" smtClean="0">
                <a:latin typeface="Arial" pitchFamily="34" charset="0"/>
                <a:cs typeface="Arial" pitchFamily="34" charset="0"/>
              </a:rPr>
              <a:t>80 operators have made firm commitments to deploy LTE networks in 33 countries (compared to 64 network commitments identified two months ago). LTE networks are now being installed or planned for commercial service in Armenia, Australia, Austria, Bahrain, Brazil, Canada, China, Denmark, Estonia, Finland, France, Germany, Hong Kong SAR, Ireland, Italy, Japan, Jordan, Latvia, Netherlands, New Zealand, Norway, The Philippines, Portugal, Russia, Saudi Arabia, Singapore, South Africa, South Korea, Sweden, Taiwan, UAE, USA, and Uzbekistan.</a:t>
            </a:r>
          </a:p>
          <a:p>
            <a:pPr eaLnBrk="1" hangingPunct="1">
              <a:spcBef>
                <a:spcPct val="0"/>
              </a:spcBef>
            </a:pPr>
            <a:r>
              <a:rPr lang="en-US" sz="1000" smtClean="0">
                <a:latin typeface="Arial" pitchFamily="34" charset="0"/>
                <a:cs typeface="Arial" pitchFamily="34" charset="0"/>
              </a:rPr>
              <a:t>GSA anticipates that up to 22 LTE networks will be in service by end 2010, and at least 45 are expected to be in service by end 2012. The first LTE networks entered commercial service in December 2009 in Norway and Sweden.</a:t>
            </a:r>
          </a:p>
          <a:p>
            <a:pPr eaLnBrk="1" hangingPunct="1">
              <a:spcBef>
                <a:spcPct val="0"/>
              </a:spcBef>
            </a:pPr>
            <a:endParaRPr lang="en-US" sz="1000" smtClean="0">
              <a:latin typeface="Arial" pitchFamily="34" charset="0"/>
              <a:cs typeface="Arial" pitchFamily="34" charset="0"/>
            </a:endParaRPr>
          </a:p>
        </p:txBody>
      </p:sp>
      <p:sp>
        <p:nvSpPr>
          <p:cNvPr id="1443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CFC5DDE-2E58-4EAD-94D8-9F1F62776809}" type="slidenum">
              <a:rPr lang="en-US" smtClean="0"/>
              <a:pPr/>
              <a:t>10</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8BC867C6-A609-497C-ADBC-0984A5034DB6}" type="datetimeFigureOut">
              <a:rPr lang="en-US"/>
              <a:pPr>
                <a:defRPr/>
              </a:pPr>
              <a:t>7/17/2012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0B2FF4-BF6E-4BA0-82F3-87314C0AEEAD}" type="slidenum">
              <a:rPr lang="en-US"/>
              <a:pPr>
                <a:defRPr/>
              </a:pPr>
              <a:t>‹#›</a:t>
            </a:fld>
            <a:endParaRPr lang="en-US"/>
          </a:p>
        </p:txBody>
      </p:sp>
    </p:spTree>
    <p:extLst>
      <p:ext uri="{BB962C8B-B14F-4D97-AF65-F5344CB8AC3E}">
        <p14:creationId xmlns="" xmlns:p14="http://schemas.microsoft.com/office/powerpoint/2010/main" val="3194014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EA87F99-1635-46AF-88A1-D6C719070E36}" type="datetimeFigureOut">
              <a:rPr lang="en-US"/>
              <a:pPr>
                <a:defRPr/>
              </a:pPr>
              <a:t>7/17/2012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833202-8900-4F8E-A278-DFAD19A2116E}" type="slidenum">
              <a:rPr lang="en-US"/>
              <a:pPr>
                <a:defRPr/>
              </a:pPr>
              <a:t>‹#›</a:t>
            </a:fld>
            <a:endParaRPr lang="en-US"/>
          </a:p>
        </p:txBody>
      </p:sp>
    </p:spTree>
    <p:extLst>
      <p:ext uri="{BB962C8B-B14F-4D97-AF65-F5344CB8AC3E}">
        <p14:creationId xmlns="" xmlns:p14="http://schemas.microsoft.com/office/powerpoint/2010/main" val="31414977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A8BF2390-B092-45B0-9FCA-632BC0C511E4}" type="datetimeFigureOut">
              <a:rPr lang="en-US"/>
              <a:pPr>
                <a:defRPr/>
              </a:pPr>
              <a:t>7/17/2012</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784C3694-212F-4DA2-B8A1-7E80C91B8CF2}" type="slidenum">
              <a:rPr lang="en-US"/>
              <a:pPr>
                <a:defRPr/>
              </a:pPr>
              <a:t>‹#›</a:t>
            </a:fld>
            <a:endParaRPr lang="en-US"/>
          </a:p>
        </p:txBody>
      </p:sp>
    </p:spTree>
    <p:extLst>
      <p:ext uri="{BB962C8B-B14F-4D97-AF65-F5344CB8AC3E}">
        <p14:creationId xmlns="" xmlns:p14="http://schemas.microsoft.com/office/powerpoint/2010/main" val="32171256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D597945D-471E-4C82-BD61-A49058D84DC6}" type="datetimeFigureOut">
              <a:rPr lang="en-US"/>
              <a:pPr>
                <a:defRPr/>
              </a:pPr>
              <a:t>7/17/2012</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AEBB4D1A-389F-4B74-A784-96665FE5BF45}" type="slidenum">
              <a:rPr lang="en-US"/>
              <a:pPr>
                <a:defRPr/>
              </a:pPr>
              <a:t>‹#›</a:t>
            </a:fld>
            <a:endParaRPr lang="en-US"/>
          </a:p>
        </p:txBody>
      </p:sp>
    </p:spTree>
    <p:extLst>
      <p:ext uri="{BB962C8B-B14F-4D97-AF65-F5344CB8AC3E}">
        <p14:creationId xmlns="" xmlns:p14="http://schemas.microsoft.com/office/powerpoint/2010/main" val="12579807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C8C6D421-3E5A-4C10-A5B5-36E32915BB11}" type="datetimeFigureOut">
              <a:rPr lang="en-US"/>
              <a:pPr>
                <a:defRPr/>
              </a:pPr>
              <a:t>7/17/2012</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F699C3CF-3825-48D3-8DA4-0100AB949E8B}" type="slidenum">
              <a:rPr lang="en-US"/>
              <a:pPr>
                <a:defRPr/>
              </a:pPr>
              <a:t>‹#›</a:t>
            </a:fld>
            <a:endParaRPr lang="en-US"/>
          </a:p>
        </p:txBody>
      </p:sp>
    </p:spTree>
    <p:extLst>
      <p:ext uri="{BB962C8B-B14F-4D97-AF65-F5344CB8AC3E}">
        <p14:creationId xmlns="" xmlns:p14="http://schemas.microsoft.com/office/powerpoint/2010/main" val="26598273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DCD7D4F5-C276-4E83-87F6-678B4D5CAE87}"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F9ACE674-660F-4CEC-A6F3-B6EFA6E44F68}" type="slidenum">
              <a:rPr lang="en-US"/>
              <a:pPr>
                <a:defRPr/>
              </a:pPr>
              <a:t>‹#›</a:t>
            </a:fld>
            <a:endParaRPr lang="en-US"/>
          </a:p>
        </p:txBody>
      </p:sp>
    </p:spTree>
    <p:extLst>
      <p:ext uri="{BB962C8B-B14F-4D97-AF65-F5344CB8AC3E}">
        <p14:creationId xmlns="" xmlns:p14="http://schemas.microsoft.com/office/powerpoint/2010/main" val="39933791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B2592383-65DD-436D-BF43-61E4B2A27058}"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0785BDC1-93E9-47DB-9330-6F6ED9102B67}" type="slidenum">
              <a:rPr lang="en-US"/>
              <a:pPr>
                <a:defRPr/>
              </a:pPr>
              <a:t>‹#›</a:t>
            </a:fld>
            <a:endParaRPr lang="en-US"/>
          </a:p>
        </p:txBody>
      </p:sp>
    </p:spTree>
    <p:extLst>
      <p:ext uri="{BB962C8B-B14F-4D97-AF65-F5344CB8AC3E}">
        <p14:creationId xmlns="" xmlns:p14="http://schemas.microsoft.com/office/powerpoint/2010/main" val="320215143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0B34178E-9069-4756-9CB7-A0EF57C671CD}"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2813262-B0B1-4D61-92A6-ED98291148D3}" type="slidenum">
              <a:rPr lang="en-US"/>
              <a:pPr>
                <a:defRPr/>
              </a:pPr>
              <a:t>‹#›</a:t>
            </a:fld>
            <a:endParaRPr lang="en-US"/>
          </a:p>
        </p:txBody>
      </p:sp>
    </p:spTree>
    <p:extLst>
      <p:ext uri="{BB962C8B-B14F-4D97-AF65-F5344CB8AC3E}">
        <p14:creationId xmlns="" xmlns:p14="http://schemas.microsoft.com/office/powerpoint/2010/main" val="3426221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4758F487-2F8C-4D95-BFBC-D4C155B16F31}"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2879D3DB-D598-4407-9EC1-5435E5E4D23D}" type="slidenum">
              <a:rPr lang="en-US"/>
              <a:pPr>
                <a:defRPr/>
              </a:pPr>
              <a:t>‹#›</a:t>
            </a:fld>
            <a:endParaRPr lang="en-US"/>
          </a:p>
        </p:txBody>
      </p:sp>
    </p:spTree>
    <p:extLst>
      <p:ext uri="{BB962C8B-B14F-4D97-AF65-F5344CB8AC3E}">
        <p14:creationId xmlns="" xmlns:p14="http://schemas.microsoft.com/office/powerpoint/2010/main" val="27631915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D8414B07-7AD9-4F36-840A-4FC6DF892969}"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FDEAEB56-57A6-4F6C-B6F5-4DFBCEECF0F8}" type="slidenum">
              <a:rPr lang="en-US"/>
              <a:pPr>
                <a:defRPr/>
              </a:pPr>
              <a:t>‹#›</a:t>
            </a:fld>
            <a:endParaRPr lang="en-US"/>
          </a:p>
        </p:txBody>
      </p:sp>
    </p:spTree>
    <p:extLst>
      <p:ext uri="{BB962C8B-B14F-4D97-AF65-F5344CB8AC3E}">
        <p14:creationId xmlns="" xmlns:p14="http://schemas.microsoft.com/office/powerpoint/2010/main" val="41592208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ABA44A17-AC43-4501-9D94-A49FD1317637}"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E52C817F-9B23-473A-A8B8-B62AB19B9B6C}" type="slidenum">
              <a:rPr lang="en-US"/>
              <a:pPr>
                <a:defRPr/>
              </a:pPr>
              <a:t>‹#›</a:t>
            </a:fld>
            <a:endParaRPr lang="en-US"/>
          </a:p>
        </p:txBody>
      </p:sp>
    </p:spTree>
    <p:extLst>
      <p:ext uri="{BB962C8B-B14F-4D97-AF65-F5344CB8AC3E}">
        <p14:creationId xmlns="" xmlns:p14="http://schemas.microsoft.com/office/powerpoint/2010/main" val="15845238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989EF5E9-60D3-4DF9-B293-C784AC7482CE}"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E7A29A09-7607-4500-8790-9ACFFDC19198}" type="slidenum">
              <a:rPr lang="en-US"/>
              <a:pPr>
                <a:defRPr/>
              </a:pPr>
              <a:t>‹#›</a:t>
            </a:fld>
            <a:endParaRPr lang="en-US"/>
          </a:p>
        </p:txBody>
      </p:sp>
    </p:spTree>
    <p:extLst>
      <p:ext uri="{BB962C8B-B14F-4D97-AF65-F5344CB8AC3E}">
        <p14:creationId xmlns="" xmlns:p14="http://schemas.microsoft.com/office/powerpoint/2010/main" val="346874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AC4951E-01D8-4BC8-8E5A-62A902FB8233}" type="datetimeFigureOut">
              <a:rPr lang="en-US"/>
              <a:pPr>
                <a:defRPr/>
              </a:pPr>
              <a:t>7/17/2012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2EE2CDF-CE5F-42B4-8488-5918DA575964}" type="slidenum">
              <a:rPr lang="en-US"/>
              <a:pPr>
                <a:defRPr/>
              </a:pPr>
              <a:t>‹#›</a:t>
            </a:fld>
            <a:endParaRPr lang="en-US"/>
          </a:p>
        </p:txBody>
      </p:sp>
    </p:spTree>
    <p:extLst>
      <p:ext uri="{BB962C8B-B14F-4D97-AF65-F5344CB8AC3E}">
        <p14:creationId xmlns="" xmlns:p14="http://schemas.microsoft.com/office/powerpoint/2010/main" val="20894332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8905A2C6-6E8C-4CEB-B4D8-58CC170460F9}"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67302493-2D84-4FCE-AECF-6531B16F6F2D}" type="slidenum">
              <a:rPr lang="en-US"/>
              <a:pPr>
                <a:defRPr/>
              </a:pPr>
              <a:t>‹#›</a:t>
            </a:fld>
            <a:endParaRPr lang="en-US"/>
          </a:p>
        </p:txBody>
      </p:sp>
    </p:spTree>
    <p:extLst>
      <p:ext uri="{BB962C8B-B14F-4D97-AF65-F5344CB8AC3E}">
        <p14:creationId xmlns="" xmlns:p14="http://schemas.microsoft.com/office/powerpoint/2010/main" val="35436023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1D6F1A84-D54C-4BE9-B823-3574A4D1D3C6}" type="datetimeFigureOut">
              <a:rPr lang="en-US"/>
              <a:pPr>
                <a:defRPr/>
              </a:pPr>
              <a:t>7/17/2012</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4D8E96A4-65E6-4D65-BF29-0104B7000B6D}" type="slidenum">
              <a:rPr lang="en-US"/>
              <a:pPr>
                <a:defRPr/>
              </a:pPr>
              <a:t>‹#›</a:t>
            </a:fld>
            <a:endParaRPr lang="en-US"/>
          </a:p>
        </p:txBody>
      </p:sp>
    </p:spTree>
    <p:extLst>
      <p:ext uri="{BB962C8B-B14F-4D97-AF65-F5344CB8AC3E}">
        <p14:creationId xmlns="" xmlns:p14="http://schemas.microsoft.com/office/powerpoint/2010/main" val="19655445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21C8E889-5314-49EF-9A15-2A083511E5C3}" type="datetimeFigureOut">
              <a:rPr lang="en-US"/>
              <a:pPr>
                <a:defRPr/>
              </a:pPr>
              <a:t>7/17/2012</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3D47CED4-59A5-44F1-907D-7F1A6C2E1BC6}" type="slidenum">
              <a:rPr lang="en-US"/>
              <a:pPr>
                <a:defRPr/>
              </a:pPr>
              <a:t>‹#›</a:t>
            </a:fld>
            <a:endParaRPr lang="en-US"/>
          </a:p>
        </p:txBody>
      </p:sp>
    </p:spTree>
    <p:extLst>
      <p:ext uri="{BB962C8B-B14F-4D97-AF65-F5344CB8AC3E}">
        <p14:creationId xmlns="" xmlns:p14="http://schemas.microsoft.com/office/powerpoint/2010/main" val="23995322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B50DFC98-8EBB-4039-8C30-865406A1429F}" type="datetimeFigureOut">
              <a:rPr lang="en-US"/>
              <a:pPr>
                <a:defRPr/>
              </a:pPr>
              <a:t>7/17/2012</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F093154C-7126-4470-955B-83737DA843A7}" type="slidenum">
              <a:rPr lang="en-US"/>
              <a:pPr>
                <a:defRPr/>
              </a:pPr>
              <a:t>‹#›</a:t>
            </a:fld>
            <a:endParaRPr lang="en-US"/>
          </a:p>
        </p:txBody>
      </p:sp>
    </p:spTree>
    <p:extLst>
      <p:ext uri="{BB962C8B-B14F-4D97-AF65-F5344CB8AC3E}">
        <p14:creationId xmlns="" xmlns:p14="http://schemas.microsoft.com/office/powerpoint/2010/main" val="12363400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402F092E-CBE3-408D-8B4C-CFC256717CEB}"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546EA3CE-23E2-4B18-8EE3-B6A85FEBCA5F}" type="slidenum">
              <a:rPr lang="en-US"/>
              <a:pPr>
                <a:defRPr/>
              </a:pPr>
              <a:t>‹#›</a:t>
            </a:fld>
            <a:endParaRPr lang="en-US"/>
          </a:p>
        </p:txBody>
      </p:sp>
    </p:spTree>
    <p:extLst>
      <p:ext uri="{BB962C8B-B14F-4D97-AF65-F5344CB8AC3E}">
        <p14:creationId xmlns="" xmlns:p14="http://schemas.microsoft.com/office/powerpoint/2010/main" val="7776854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8386C4C5-AE13-43DC-BB52-8D967001948F}"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EE131DAD-FB40-46EB-BBD5-428129A766E2}" type="slidenum">
              <a:rPr lang="en-US"/>
              <a:pPr>
                <a:defRPr/>
              </a:pPr>
              <a:t>‹#›</a:t>
            </a:fld>
            <a:endParaRPr lang="en-US"/>
          </a:p>
        </p:txBody>
      </p:sp>
    </p:spTree>
    <p:extLst>
      <p:ext uri="{BB962C8B-B14F-4D97-AF65-F5344CB8AC3E}">
        <p14:creationId xmlns="" xmlns:p14="http://schemas.microsoft.com/office/powerpoint/2010/main" val="354876769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36D1056A-C657-4452-9E7F-84FCA44B40F5}"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575CD1F7-1C1F-4021-AEF3-B206886CB8A0}" type="slidenum">
              <a:rPr lang="en-US"/>
              <a:pPr>
                <a:defRPr/>
              </a:pPr>
              <a:t>‹#›</a:t>
            </a:fld>
            <a:endParaRPr lang="en-US"/>
          </a:p>
        </p:txBody>
      </p:sp>
    </p:spTree>
    <p:extLst>
      <p:ext uri="{BB962C8B-B14F-4D97-AF65-F5344CB8AC3E}">
        <p14:creationId xmlns="" xmlns:p14="http://schemas.microsoft.com/office/powerpoint/2010/main" val="29564159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1E4C2583-DEEA-45FB-9091-263AA9E12CE3}"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ADECB95-BB80-4EC3-B971-C1E6B54F5AC5}" type="slidenum">
              <a:rPr lang="en-US"/>
              <a:pPr>
                <a:defRPr/>
              </a:pPr>
              <a:t>‹#›</a:t>
            </a:fld>
            <a:endParaRPr lang="en-US"/>
          </a:p>
        </p:txBody>
      </p:sp>
    </p:spTree>
    <p:extLst>
      <p:ext uri="{BB962C8B-B14F-4D97-AF65-F5344CB8AC3E}">
        <p14:creationId xmlns="" xmlns:p14="http://schemas.microsoft.com/office/powerpoint/2010/main" val="638051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8FD4BFA-844F-4C53-A05E-A41B6D18F1B9}" type="datetimeFigureOut">
              <a:rPr lang="en-US"/>
              <a:pPr>
                <a:defRPr/>
              </a:pPr>
              <a:t>7/17/2012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0155FFC2-8333-4637-908A-8D9628D6AD7A}" type="slidenum">
              <a:rPr lang="en-US"/>
              <a:pPr>
                <a:defRPr/>
              </a:pPr>
              <a:t>‹#›</a:t>
            </a:fld>
            <a:endParaRPr lang="en-US"/>
          </a:p>
        </p:txBody>
      </p:sp>
    </p:spTree>
    <p:extLst>
      <p:ext uri="{BB962C8B-B14F-4D97-AF65-F5344CB8AC3E}">
        <p14:creationId xmlns="" xmlns:p14="http://schemas.microsoft.com/office/powerpoint/2010/main" val="2276180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143000"/>
          </a:xfrm>
          <a:prstGeom prst="rect">
            <a:avLst/>
          </a:prstGeom>
        </p:spPr>
        <p:txBody>
          <a:bodyPr/>
          <a:lstStyle/>
          <a:p>
            <a:r>
              <a:rPr lang="en-US" dirty="0" smtClean="0"/>
              <a:t>Click to edit Master title style</a:t>
            </a:r>
            <a:endParaRPr lang="en-US" dirty="0"/>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C00000"/>
              </a:buClr>
              <a:defRPr/>
            </a:lvl1pPr>
            <a:lvl2pPr>
              <a:buClr>
                <a:srgbClr val="C00000"/>
              </a:buClr>
              <a:defRPr/>
            </a:lvl2pPr>
            <a:lvl3pPr>
              <a:buClr>
                <a:srgbClr val="C00000"/>
              </a:buClr>
              <a:defRPr/>
            </a:lvl3pPr>
            <a:lvl4pPr>
              <a:buClr>
                <a:srgbClr val="C00000"/>
              </a:buClr>
              <a:defRPr/>
            </a:lvl4pPr>
            <a:lvl5pPr>
              <a:buClr>
                <a:srgbClr val="C00000"/>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8"/>
          <p:cNvSpPr>
            <a:spLocks noGrp="1"/>
          </p:cNvSpPr>
          <p:nvPr>
            <p:ph sz="quarter" idx="10"/>
          </p:nvPr>
        </p:nvSpPr>
        <p:spPr>
          <a:xfrm>
            <a:off x="8066967" y="6357959"/>
            <a:ext cx="857274" cy="357187"/>
          </a:xfrm>
        </p:spPr>
        <p:txBody>
          <a:bodyPr/>
          <a:lstStyle>
            <a:lvl1pPr>
              <a:buNone/>
              <a:defRPr/>
            </a:lvl1pPr>
          </a:lstStyle>
          <a:p>
            <a:pPr lvl="0"/>
            <a:r>
              <a:rPr lang="en-US" smtClean="0"/>
              <a:t>Click to edit Master text styles</a:t>
            </a:r>
          </a:p>
        </p:txBody>
      </p:sp>
    </p:spTree>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143000"/>
          </a:xfrm>
          <a:prstGeom prst="rect">
            <a:avLst/>
          </a:prstGeom>
        </p:spPr>
        <p:txBody>
          <a:bodyPr/>
          <a:lstStyle/>
          <a:p>
            <a:r>
              <a:rPr lang="en-US" dirty="0" smtClean="0"/>
              <a:t>Click to edit Master title style</a:t>
            </a:r>
            <a:endParaRPr lang="en-US" dirty="0"/>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C00000"/>
              </a:buClr>
              <a:defRPr/>
            </a:lvl1pPr>
            <a:lvl2pPr>
              <a:buClr>
                <a:srgbClr val="C00000"/>
              </a:buClr>
              <a:defRPr/>
            </a:lvl2pPr>
            <a:lvl3pPr>
              <a:buClr>
                <a:srgbClr val="C00000"/>
              </a:buClr>
              <a:defRPr/>
            </a:lvl3pPr>
            <a:lvl4pPr>
              <a:buClr>
                <a:srgbClr val="C00000"/>
              </a:buClr>
              <a:defRPr/>
            </a:lvl4pPr>
            <a:lvl5pPr>
              <a:buClr>
                <a:srgbClr val="C00000"/>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8"/>
          <p:cNvSpPr>
            <a:spLocks noGrp="1"/>
          </p:cNvSpPr>
          <p:nvPr>
            <p:ph sz="quarter" idx="10"/>
          </p:nvPr>
        </p:nvSpPr>
        <p:spPr>
          <a:xfrm>
            <a:off x="8066967" y="6357959"/>
            <a:ext cx="857274" cy="357187"/>
          </a:xfrm>
        </p:spPr>
        <p:txBody>
          <a:bodyPr/>
          <a:lstStyle>
            <a:lvl1pPr>
              <a:buNone/>
              <a:defRPr/>
            </a:lvl1pPr>
          </a:lstStyle>
          <a:p>
            <a:pPr lvl="0"/>
            <a:r>
              <a:rPr lang="en-US" smtClean="0"/>
              <a:t>Click to edit Master text styles</a:t>
            </a:r>
          </a:p>
        </p:txBody>
      </p:sp>
    </p:spTree>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3499F79-2E7F-4F84-815F-A3C2401CC939}" type="datetimeFigureOut">
              <a:rPr lang="en-US"/>
              <a:pPr>
                <a:defRPr/>
              </a:pPr>
              <a:t>7/17/2012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C6F468-1791-493F-962C-7D3C06E9079F}" type="slidenum">
              <a:rPr lang="en-US"/>
              <a:pPr>
                <a:defRPr/>
              </a:pPr>
              <a:t>‹#›</a:t>
            </a:fld>
            <a:endParaRPr lang="en-US"/>
          </a:p>
        </p:txBody>
      </p:sp>
    </p:spTree>
    <p:extLst>
      <p:ext uri="{BB962C8B-B14F-4D97-AF65-F5344CB8AC3E}">
        <p14:creationId xmlns="" xmlns:p14="http://schemas.microsoft.com/office/powerpoint/2010/main" val="1118560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41A45A8-8BD7-4931-85E4-17B565F6CCA3}" type="datetimeFigureOut">
              <a:rPr lang="en-US"/>
              <a:pPr>
                <a:defRPr/>
              </a:pPr>
              <a:t>7/17/2012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624C126-2782-4534-B8ED-F1915D45FD68}" type="slidenum">
              <a:rPr lang="en-US"/>
              <a:pPr>
                <a:defRPr/>
              </a:pPr>
              <a:t>‹#›</a:t>
            </a:fld>
            <a:endParaRPr lang="en-US"/>
          </a:p>
        </p:txBody>
      </p:sp>
    </p:spTree>
    <p:extLst>
      <p:ext uri="{BB962C8B-B14F-4D97-AF65-F5344CB8AC3E}">
        <p14:creationId xmlns="" xmlns:p14="http://schemas.microsoft.com/office/powerpoint/2010/main" val="1308514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184BDAA-132F-4DFC-9D8A-BC8C28187DEE}" type="datetimeFigureOut">
              <a:rPr lang="en-US"/>
              <a:pPr>
                <a:defRPr/>
              </a:pPr>
              <a:t>7/17/2012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ADE347-029F-4995-AAC9-27541545BCDB}" type="slidenum">
              <a:rPr lang="en-US"/>
              <a:pPr>
                <a:defRPr/>
              </a:pPr>
              <a:t>‹#›</a:t>
            </a:fld>
            <a:endParaRPr lang="en-US"/>
          </a:p>
        </p:txBody>
      </p:sp>
    </p:spTree>
    <p:extLst>
      <p:ext uri="{BB962C8B-B14F-4D97-AF65-F5344CB8AC3E}">
        <p14:creationId xmlns="" xmlns:p14="http://schemas.microsoft.com/office/powerpoint/2010/main" val="431919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38D8731-FD65-4323-929F-398618CC505C}" type="datetimeFigureOut">
              <a:rPr lang="en-US"/>
              <a:pPr>
                <a:defRPr/>
              </a:pPr>
              <a:t>7/17/2012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C6180F7-205B-4B1D-967D-08D32F4043DC}" type="slidenum">
              <a:rPr lang="en-US"/>
              <a:pPr>
                <a:defRPr/>
              </a:pPr>
              <a:t>‹#›</a:t>
            </a:fld>
            <a:endParaRPr lang="en-US"/>
          </a:p>
        </p:txBody>
      </p:sp>
    </p:spTree>
    <p:extLst>
      <p:ext uri="{BB962C8B-B14F-4D97-AF65-F5344CB8AC3E}">
        <p14:creationId xmlns="" xmlns:p14="http://schemas.microsoft.com/office/powerpoint/2010/main" val="1062216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6D318D3-7235-4E20-90CC-11019DD8A522}" type="datetimeFigureOut">
              <a:rPr lang="en-US"/>
              <a:pPr>
                <a:defRPr/>
              </a:pPr>
              <a:t>7/17/2012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84701DC-DE5B-45BD-AB3C-C9A36661B264}" type="slidenum">
              <a:rPr lang="en-US"/>
              <a:pPr>
                <a:defRPr/>
              </a:pPr>
              <a:t>‹#›</a:t>
            </a:fld>
            <a:endParaRPr lang="en-US"/>
          </a:p>
        </p:txBody>
      </p:sp>
    </p:spTree>
    <p:extLst>
      <p:ext uri="{BB962C8B-B14F-4D97-AF65-F5344CB8AC3E}">
        <p14:creationId xmlns="" xmlns:p14="http://schemas.microsoft.com/office/powerpoint/2010/main" val="17362369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947BBAA-438C-43B4-A3CE-8E22A3419A38}" type="datetimeFigureOut">
              <a:rPr lang="en-US"/>
              <a:pPr>
                <a:defRPr/>
              </a:pPr>
              <a:t>7/17/2012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FA79CE8-214D-46F7-94D0-EA323FAA2DA3}" type="slidenum">
              <a:rPr lang="en-US"/>
              <a:pPr>
                <a:defRPr/>
              </a:pPr>
              <a:t>‹#›</a:t>
            </a:fld>
            <a:endParaRPr lang="en-US"/>
          </a:p>
        </p:txBody>
      </p:sp>
    </p:spTree>
    <p:extLst>
      <p:ext uri="{BB962C8B-B14F-4D97-AF65-F5344CB8AC3E}">
        <p14:creationId xmlns="" xmlns:p14="http://schemas.microsoft.com/office/powerpoint/2010/main" val="18739376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050C973-BEE5-4870-BB91-1F91F16A8C27}" type="datetimeFigureOut">
              <a:rPr lang="en-US"/>
              <a:pPr>
                <a:defRPr/>
              </a:pPr>
              <a:t>7/17/2012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A68EC62-030C-4B84-80C6-4E35BCDCA921}" type="slidenum">
              <a:rPr lang="en-US"/>
              <a:pPr>
                <a:defRPr/>
              </a:pPr>
              <a:t>‹#›</a:t>
            </a:fld>
            <a:endParaRPr lang="en-US"/>
          </a:p>
        </p:txBody>
      </p:sp>
    </p:spTree>
    <p:extLst>
      <p:ext uri="{BB962C8B-B14F-4D97-AF65-F5344CB8AC3E}">
        <p14:creationId xmlns="" xmlns:p14="http://schemas.microsoft.com/office/powerpoint/2010/main" val="132594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DB425D3-8F87-4E11-9489-ED79C3B44124}" type="datetimeFigureOut">
              <a:rPr lang="en-US"/>
              <a:pPr>
                <a:defRPr/>
              </a:pPr>
              <a:t>7/17/2012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F706C8F-3092-4D72-BFFB-978BDA53DC16}" type="slidenum">
              <a:rPr lang="en-US"/>
              <a:pPr>
                <a:defRPr/>
              </a:pPr>
              <a:t>‹#›</a:t>
            </a:fld>
            <a:endParaRPr lang="en-US"/>
          </a:p>
        </p:txBody>
      </p:sp>
    </p:spTree>
    <p:extLst>
      <p:ext uri="{BB962C8B-B14F-4D97-AF65-F5344CB8AC3E}">
        <p14:creationId xmlns="" xmlns:p14="http://schemas.microsoft.com/office/powerpoint/2010/main" val="2123495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DAE0BE0-3B58-4F63-9B66-575216AB5AD8}" type="datetimeFigureOut">
              <a:rPr lang="en-US"/>
              <a:pPr>
                <a:defRPr/>
              </a:pPr>
              <a:t>7/17/2012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CEF2854-BC02-42DD-83C5-033DFBE34A59}" type="slidenum">
              <a:rPr lang="en-US"/>
              <a:pPr>
                <a:defRPr/>
              </a:pPr>
              <a:t>‹#›</a:t>
            </a:fld>
            <a:endParaRPr lang="en-US"/>
          </a:p>
        </p:txBody>
      </p:sp>
    </p:spTree>
    <p:extLst>
      <p:ext uri="{BB962C8B-B14F-4D97-AF65-F5344CB8AC3E}">
        <p14:creationId xmlns="" xmlns:p14="http://schemas.microsoft.com/office/powerpoint/2010/main" val="2350028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B17BAF9-BC12-4B56-898D-33CA45778819}" type="datetimeFigureOut">
              <a:rPr lang="en-US"/>
              <a:pPr>
                <a:defRPr/>
              </a:pPr>
              <a:t>7/17/2012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2B64391-AAA1-4F01-9B11-FC95E8BC2B6B}" type="slidenum">
              <a:rPr lang="en-US"/>
              <a:pPr>
                <a:defRPr/>
              </a:pPr>
              <a:t>‹#›</a:t>
            </a:fld>
            <a:endParaRPr lang="en-US"/>
          </a:p>
        </p:txBody>
      </p:sp>
    </p:spTree>
    <p:extLst>
      <p:ext uri="{BB962C8B-B14F-4D97-AF65-F5344CB8AC3E}">
        <p14:creationId xmlns="" xmlns:p14="http://schemas.microsoft.com/office/powerpoint/2010/main" val="2136184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B868C1A-8923-496F-993B-3138EF911102}" type="datetimeFigureOut">
              <a:rPr lang="en-US"/>
              <a:pPr>
                <a:defRPr/>
              </a:pPr>
              <a:t>7/17/2012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37241C6-27B3-4FED-A951-061CCD6B9A84}" type="slidenum">
              <a:rPr lang="en-US"/>
              <a:pPr>
                <a:defRPr/>
              </a:pPr>
              <a:t>‹#›</a:t>
            </a:fld>
            <a:endParaRPr lang="en-US"/>
          </a:p>
        </p:txBody>
      </p:sp>
    </p:spTree>
    <p:extLst>
      <p:ext uri="{BB962C8B-B14F-4D97-AF65-F5344CB8AC3E}">
        <p14:creationId xmlns="" xmlns:p14="http://schemas.microsoft.com/office/powerpoint/2010/main" val="30781720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66149C-0BA9-484F-877F-AFAD37C2D159}" type="datetimeFigureOut">
              <a:rPr lang="en-US"/>
              <a:pPr>
                <a:defRPr/>
              </a:pPr>
              <a:t>7/17/2012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C6D585A-BF8A-41DC-9507-396D0D6E1D47}" type="slidenum">
              <a:rPr lang="en-US"/>
              <a:pPr>
                <a:defRPr/>
              </a:pPr>
              <a:t>‹#›</a:t>
            </a:fld>
            <a:endParaRPr lang="en-US"/>
          </a:p>
        </p:txBody>
      </p:sp>
    </p:spTree>
    <p:extLst>
      <p:ext uri="{BB962C8B-B14F-4D97-AF65-F5344CB8AC3E}">
        <p14:creationId xmlns="" xmlns:p14="http://schemas.microsoft.com/office/powerpoint/2010/main" val="35618113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D6C44253-73D3-47D4-B99F-914C71EC6D9A}"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08EB663-1710-4977-AC4B-43245011A918}" type="slidenum">
              <a:rPr lang="en-US"/>
              <a:pPr>
                <a:defRPr/>
              </a:pPr>
              <a:t>‹#›</a:t>
            </a:fld>
            <a:endParaRPr lang="en-US"/>
          </a:p>
        </p:txBody>
      </p:sp>
    </p:spTree>
    <p:extLst>
      <p:ext uri="{BB962C8B-B14F-4D97-AF65-F5344CB8AC3E}">
        <p14:creationId xmlns="" xmlns:p14="http://schemas.microsoft.com/office/powerpoint/2010/main" val="125799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CF0BC5F3-62BE-4306-A711-E68B1D4FA895}"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D523BA66-7181-4F8C-B96D-0B0C06CABDAA}" type="slidenum">
              <a:rPr lang="en-US"/>
              <a:pPr>
                <a:defRPr/>
              </a:pPr>
              <a:t>‹#›</a:t>
            </a:fld>
            <a:endParaRPr lang="en-US"/>
          </a:p>
        </p:txBody>
      </p:sp>
    </p:spTree>
    <p:extLst>
      <p:ext uri="{BB962C8B-B14F-4D97-AF65-F5344CB8AC3E}">
        <p14:creationId xmlns="" xmlns:p14="http://schemas.microsoft.com/office/powerpoint/2010/main" val="2873602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1270CC3-6245-4B2F-B6EA-0EA11514FDB3}" type="datetimeFigureOut">
              <a:rPr lang="en-US"/>
              <a:pPr>
                <a:defRPr/>
              </a:pPr>
              <a:t>7/17/2012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02175B-4FA4-437E-8264-8C7B7BF0D610}" type="slidenum">
              <a:rPr lang="en-US"/>
              <a:pPr>
                <a:defRPr/>
              </a:pPr>
              <a:t>‹#›</a:t>
            </a:fld>
            <a:endParaRPr lang="en-US"/>
          </a:p>
        </p:txBody>
      </p:sp>
    </p:spTree>
    <p:extLst>
      <p:ext uri="{BB962C8B-B14F-4D97-AF65-F5344CB8AC3E}">
        <p14:creationId xmlns="" xmlns:p14="http://schemas.microsoft.com/office/powerpoint/2010/main" val="700600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5C891247-E8AC-4F30-A70B-54FA2E2D7184}"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9251E00E-38C1-496F-BA7F-665CD5F3C9C3}" type="slidenum">
              <a:rPr lang="en-US"/>
              <a:pPr>
                <a:defRPr/>
              </a:pPr>
              <a:t>‹#›</a:t>
            </a:fld>
            <a:endParaRPr lang="en-US"/>
          </a:p>
        </p:txBody>
      </p:sp>
    </p:spTree>
    <p:extLst>
      <p:ext uri="{BB962C8B-B14F-4D97-AF65-F5344CB8AC3E}">
        <p14:creationId xmlns="" xmlns:p14="http://schemas.microsoft.com/office/powerpoint/2010/main" val="114167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2B6A03E1-06C0-4594-A79B-DB49E4766457}"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3D5D7EB-6C9A-4814-8270-C91E28DAB392}" type="slidenum">
              <a:rPr lang="en-US"/>
              <a:pPr>
                <a:defRPr/>
              </a:pPr>
              <a:t>‹#›</a:t>
            </a:fld>
            <a:endParaRPr lang="en-US"/>
          </a:p>
        </p:txBody>
      </p:sp>
    </p:spTree>
    <p:extLst>
      <p:ext uri="{BB962C8B-B14F-4D97-AF65-F5344CB8AC3E}">
        <p14:creationId xmlns="" xmlns:p14="http://schemas.microsoft.com/office/powerpoint/2010/main" val="22222815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374DFB7F-E37E-4A8D-87EE-6E3F32B9A2AD}" type="datetimeFigureOut">
              <a:rPr lang="en-US"/>
              <a:pPr>
                <a:defRPr/>
              </a:pPr>
              <a:t>7/17/2012</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EA58AF40-05C8-47F7-B287-3647FA17CAE3}" type="slidenum">
              <a:rPr lang="en-US"/>
              <a:pPr>
                <a:defRPr/>
              </a:pPr>
              <a:t>‹#›</a:t>
            </a:fld>
            <a:endParaRPr lang="en-US"/>
          </a:p>
        </p:txBody>
      </p:sp>
    </p:spTree>
    <p:extLst>
      <p:ext uri="{BB962C8B-B14F-4D97-AF65-F5344CB8AC3E}">
        <p14:creationId xmlns="" xmlns:p14="http://schemas.microsoft.com/office/powerpoint/2010/main" val="3536419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2F63901D-6F21-4B89-A14C-BE821AE30E7A}" type="datetimeFigureOut">
              <a:rPr lang="en-US"/>
              <a:pPr>
                <a:defRPr/>
              </a:pPr>
              <a:t>7/17/2012</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18DA2849-167D-40DD-A82E-81419A40C12E}" type="slidenum">
              <a:rPr lang="en-US"/>
              <a:pPr>
                <a:defRPr/>
              </a:pPr>
              <a:t>‹#›</a:t>
            </a:fld>
            <a:endParaRPr lang="en-US"/>
          </a:p>
        </p:txBody>
      </p:sp>
    </p:spTree>
    <p:extLst>
      <p:ext uri="{BB962C8B-B14F-4D97-AF65-F5344CB8AC3E}">
        <p14:creationId xmlns="" xmlns:p14="http://schemas.microsoft.com/office/powerpoint/2010/main" val="1271154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17B83960-21C3-4998-958E-A5EA36410F71}" type="datetimeFigureOut">
              <a:rPr lang="en-US"/>
              <a:pPr>
                <a:defRPr/>
              </a:pPr>
              <a:t>7/17/2012</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43464F7D-8158-4151-A09A-0D648C12A8A0}" type="slidenum">
              <a:rPr lang="en-US"/>
              <a:pPr>
                <a:defRPr/>
              </a:pPr>
              <a:t>‹#›</a:t>
            </a:fld>
            <a:endParaRPr lang="en-US"/>
          </a:p>
        </p:txBody>
      </p:sp>
    </p:spTree>
    <p:extLst>
      <p:ext uri="{BB962C8B-B14F-4D97-AF65-F5344CB8AC3E}">
        <p14:creationId xmlns="" xmlns:p14="http://schemas.microsoft.com/office/powerpoint/2010/main" val="38482261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B474EBF1-95FE-48E8-96E5-D813AE37C688}"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D90905AF-5579-4C7E-A193-10B9FE776C9D}" type="slidenum">
              <a:rPr lang="en-US"/>
              <a:pPr>
                <a:defRPr/>
              </a:pPr>
              <a:t>‹#›</a:t>
            </a:fld>
            <a:endParaRPr lang="en-US"/>
          </a:p>
        </p:txBody>
      </p:sp>
    </p:spTree>
    <p:extLst>
      <p:ext uri="{BB962C8B-B14F-4D97-AF65-F5344CB8AC3E}">
        <p14:creationId xmlns="" xmlns:p14="http://schemas.microsoft.com/office/powerpoint/2010/main" val="11015165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EA9E8028-FCD6-4946-BAEB-E3ECF86CF459}"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415DBF0-8DFC-4DF7-8FB7-F1AB05AA9BCC}" type="slidenum">
              <a:rPr lang="en-US"/>
              <a:pPr>
                <a:defRPr/>
              </a:pPr>
              <a:t>‹#›</a:t>
            </a:fld>
            <a:endParaRPr lang="en-US"/>
          </a:p>
        </p:txBody>
      </p:sp>
    </p:spTree>
    <p:extLst>
      <p:ext uri="{BB962C8B-B14F-4D97-AF65-F5344CB8AC3E}">
        <p14:creationId xmlns="" xmlns:p14="http://schemas.microsoft.com/office/powerpoint/2010/main" val="24222173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46ECC077-C27D-4619-A0E7-2922EFE85962}"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7D1812BE-7EA7-48C3-8B07-72E73FCD3664}" type="slidenum">
              <a:rPr lang="en-US"/>
              <a:pPr>
                <a:defRPr/>
              </a:pPr>
              <a:t>‹#›</a:t>
            </a:fld>
            <a:endParaRPr lang="en-US"/>
          </a:p>
        </p:txBody>
      </p:sp>
    </p:spTree>
    <p:extLst>
      <p:ext uri="{BB962C8B-B14F-4D97-AF65-F5344CB8AC3E}">
        <p14:creationId xmlns="" xmlns:p14="http://schemas.microsoft.com/office/powerpoint/2010/main" val="16565791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7E1403E6-3EE0-4F5D-805C-791DB000907A}"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D2AE8179-3017-4194-8E8C-FF9F4DA883B9}" type="slidenum">
              <a:rPr lang="en-US"/>
              <a:pPr>
                <a:defRPr/>
              </a:pPr>
              <a:t>‹#›</a:t>
            </a:fld>
            <a:endParaRPr lang="en-US"/>
          </a:p>
        </p:txBody>
      </p:sp>
    </p:spTree>
    <p:extLst>
      <p:ext uri="{BB962C8B-B14F-4D97-AF65-F5344CB8AC3E}">
        <p14:creationId xmlns="" xmlns:p14="http://schemas.microsoft.com/office/powerpoint/2010/main" val="6429463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143000"/>
          </a:xfrm>
          <a:prstGeom prst="rect">
            <a:avLst/>
          </a:prstGeom>
        </p:spPr>
        <p:txBody>
          <a:bodyPr/>
          <a:lstStyle/>
          <a:p>
            <a:r>
              <a:rPr lang="en-US" dirty="0" smtClean="0"/>
              <a:t>Click to edit Master title style</a:t>
            </a:r>
            <a:endParaRPr lang="en-US" dirty="0"/>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E7B2C21-238E-4535-A695-A2C5E641F37A}" type="datetimeFigureOut">
              <a:rPr lang="en-US"/>
              <a:pPr>
                <a:defRPr/>
              </a:pPr>
              <a:t>7/17/2012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98EC770-93CD-4C98-9416-28B634C70C92}" type="slidenum">
              <a:rPr lang="en-US"/>
              <a:pPr>
                <a:defRPr/>
              </a:pPr>
              <a:t>‹#›</a:t>
            </a:fld>
            <a:endParaRPr lang="en-US"/>
          </a:p>
        </p:txBody>
      </p:sp>
    </p:spTree>
    <p:extLst>
      <p:ext uri="{BB962C8B-B14F-4D97-AF65-F5344CB8AC3E}">
        <p14:creationId xmlns="" xmlns:p14="http://schemas.microsoft.com/office/powerpoint/2010/main" val="28097718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C00000"/>
              </a:buClr>
              <a:defRPr/>
            </a:lvl1pPr>
            <a:lvl2pPr>
              <a:buClr>
                <a:srgbClr val="C00000"/>
              </a:buClr>
              <a:defRPr/>
            </a:lvl2pPr>
            <a:lvl3pPr>
              <a:buClr>
                <a:srgbClr val="C00000"/>
              </a:buClr>
              <a:defRPr/>
            </a:lvl3pPr>
            <a:lvl4pPr>
              <a:buClr>
                <a:srgbClr val="C00000"/>
              </a:buClr>
              <a:defRPr/>
            </a:lvl4pPr>
            <a:lvl5pPr>
              <a:buClr>
                <a:srgbClr val="C00000"/>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8"/>
          <p:cNvSpPr>
            <a:spLocks noGrp="1"/>
          </p:cNvSpPr>
          <p:nvPr>
            <p:ph sz="quarter" idx="10"/>
          </p:nvPr>
        </p:nvSpPr>
        <p:spPr>
          <a:xfrm>
            <a:off x="8066967" y="6357959"/>
            <a:ext cx="857274" cy="357187"/>
          </a:xfrm>
        </p:spPr>
        <p:txBody>
          <a:bodyPr/>
          <a:lstStyle>
            <a:lvl1pPr>
              <a:buNone/>
              <a:defRPr/>
            </a:lvl1pPr>
          </a:lstStyle>
          <a:p>
            <a:pPr lvl="0"/>
            <a:r>
              <a:rPr lang="en-US" smtClean="0"/>
              <a:t>Click to edit Master text styles</a:t>
            </a:r>
          </a:p>
        </p:txBody>
      </p:sp>
    </p:spTree>
  </p:cSld>
  <p:clrMapOvr>
    <a:masterClrMapping/>
  </p:clrMapOvr>
  <p:transition>
    <p:wipe dir="d"/>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B9E1E7EB-B40F-4612-A7A9-942A5342C4D1}"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9C473C7E-9695-4EEA-BA7A-FA2D38A1CBC2}" type="slidenum">
              <a:rPr lang="en-US"/>
              <a:pPr>
                <a:defRPr/>
              </a:pPr>
              <a:t>‹#›</a:t>
            </a:fld>
            <a:endParaRPr lang="en-US"/>
          </a:p>
        </p:txBody>
      </p:sp>
    </p:spTree>
    <p:extLst>
      <p:ext uri="{BB962C8B-B14F-4D97-AF65-F5344CB8AC3E}">
        <p14:creationId xmlns="" xmlns:p14="http://schemas.microsoft.com/office/powerpoint/2010/main" val="3562731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F6890A91-8C43-4DE0-B6AA-79244A56AA06}"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F42DE49D-9BE4-4930-9DCC-FD8FF71AE3BC}" type="slidenum">
              <a:rPr lang="en-US"/>
              <a:pPr>
                <a:defRPr/>
              </a:pPr>
              <a:t>‹#›</a:t>
            </a:fld>
            <a:endParaRPr lang="en-US"/>
          </a:p>
        </p:txBody>
      </p:sp>
    </p:spTree>
    <p:extLst>
      <p:ext uri="{BB962C8B-B14F-4D97-AF65-F5344CB8AC3E}">
        <p14:creationId xmlns="" xmlns:p14="http://schemas.microsoft.com/office/powerpoint/2010/main" val="38042452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D81A4D22-9F91-417D-89BB-AB8812989B6E}"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C45181D4-4AFD-4418-9A29-726ED39075A6}" type="slidenum">
              <a:rPr lang="en-US"/>
              <a:pPr>
                <a:defRPr/>
              </a:pPr>
              <a:t>‹#›</a:t>
            </a:fld>
            <a:endParaRPr lang="en-US"/>
          </a:p>
        </p:txBody>
      </p:sp>
    </p:spTree>
    <p:extLst>
      <p:ext uri="{BB962C8B-B14F-4D97-AF65-F5344CB8AC3E}">
        <p14:creationId xmlns="" xmlns:p14="http://schemas.microsoft.com/office/powerpoint/2010/main" val="16327379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EE15D548-DC0E-4754-B4FA-B8314EA2E3CA}"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50702C17-180E-4E33-8A8D-08BB92991A14}" type="slidenum">
              <a:rPr lang="en-US"/>
              <a:pPr>
                <a:defRPr/>
              </a:pPr>
              <a:t>‹#›</a:t>
            </a:fld>
            <a:endParaRPr lang="en-US"/>
          </a:p>
        </p:txBody>
      </p:sp>
    </p:spTree>
    <p:extLst>
      <p:ext uri="{BB962C8B-B14F-4D97-AF65-F5344CB8AC3E}">
        <p14:creationId xmlns="" xmlns:p14="http://schemas.microsoft.com/office/powerpoint/2010/main" val="21286663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637CCB45-63AB-44BA-9464-CA949F101CA2}" type="datetimeFigureOut">
              <a:rPr lang="en-US"/>
              <a:pPr>
                <a:defRPr/>
              </a:pPr>
              <a:t>7/17/2012</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E708089F-BD2F-4A67-AC7D-E8BE2C5DDF81}" type="slidenum">
              <a:rPr lang="en-US"/>
              <a:pPr>
                <a:defRPr/>
              </a:pPr>
              <a:t>‹#›</a:t>
            </a:fld>
            <a:endParaRPr lang="en-US"/>
          </a:p>
        </p:txBody>
      </p:sp>
    </p:spTree>
    <p:extLst>
      <p:ext uri="{BB962C8B-B14F-4D97-AF65-F5344CB8AC3E}">
        <p14:creationId xmlns="" xmlns:p14="http://schemas.microsoft.com/office/powerpoint/2010/main" val="22005395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A76D3D61-4185-4832-BD10-0891C1EDDAA5}" type="datetimeFigureOut">
              <a:rPr lang="en-US"/>
              <a:pPr>
                <a:defRPr/>
              </a:pPr>
              <a:t>7/17/2012</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D8AABCF6-6AE3-40F4-9EDD-FC00E9B7CF2B}" type="slidenum">
              <a:rPr lang="en-US"/>
              <a:pPr>
                <a:defRPr/>
              </a:pPr>
              <a:t>‹#›</a:t>
            </a:fld>
            <a:endParaRPr lang="en-US"/>
          </a:p>
        </p:txBody>
      </p:sp>
    </p:spTree>
    <p:extLst>
      <p:ext uri="{BB962C8B-B14F-4D97-AF65-F5344CB8AC3E}">
        <p14:creationId xmlns="" xmlns:p14="http://schemas.microsoft.com/office/powerpoint/2010/main" val="34273924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3A580428-C342-4F4F-9D74-91245542EA45}" type="datetimeFigureOut">
              <a:rPr lang="en-US"/>
              <a:pPr>
                <a:defRPr/>
              </a:pPr>
              <a:t>7/17/2012</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487EB4C9-CCC3-4FED-9101-17646D1661F7}" type="slidenum">
              <a:rPr lang="en-US"/>
              <a:pPr>
                <a:defRPr/>
              </a:pPr>
              <a:t>‹#›</a:t>
            </a:fld>
            <a:endParaRPr lang="en-US"/>
          </a:p>
        </p:txBody>
      </p:sp>
    </p:spTree>
    <p:extLst>
      <p:ext uri="{BB962C8B-B14F-4D97-AF65-F5344CB8AC3E}">
        <p14:creationId xmlns="" xmlns:p14="http://schemas.microsoft.com/office/powerpoint/2010/main" val="6261375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29C902E1-1C6D-4A03-9504-CE555D919929}"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493142BA-2778-4C69-9A84-D7DD2A73EC51}" type="slidenum">
              <a:rPr lang="en-US"/>
              <a:pPr>
                <a:defRPr/>
              </a:pPr>
              <a:t>‹#›</a:t>
            </a:fld>
            <a:endParaRPr lang="en-US"/>
          </a:p>
        </p:txBody>
      </p:sp>
    </p:spTree>
    <p:extLst>
      <p:ext uri="{BB962C8B-B14F-4D97-AF65-F5344CB8AC3E}">
        <p14:creationId xmlns="" xmlns:p14="http://schemas.microsoft.com/office/powerpoint/2010/main" val="10260233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C1F7C998-054A-4887-9FDC-D9542FA8E17E}"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CB1A7931-ED9B-48AF-AD38-E087D49C71CD}" type="slidenum">
              <a:rPr lang="en-US"/>
              <a:pPr>
                <a:defRPr/>
              </a:pPr>
              <a:t>‹#›</a:t>
            </a:fld>
            <a:endParaRPr lang="en-US"/>
          </a:p>
        </p:txBody>
      </p:sp>
    </p:spTree>
    <p:extLst>
      <p:ext uri="{BB962C8B-B14F-4D97-AF65-F5344CB8AC3E}">
        <p14:creationId xmlns="" xmlns:p14="http://schemas.microsoft.com/office/powerpoint/2010/main" val="262046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3CBEF3B-BF64-4F7B-980B-8D90ACE6C429}" type="datetimeFigureOut">
              <a:rPr lang="en-US"/>
              <a:pPr>
                <a:defRPr/>
              </a:pPr>
              <a:t>7/17/2012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54D32DC-E8DE-4F22-ABA9-32A2C1B414F6}" type="slidenum">
              <a:rPr lang="en-US"/>
              <a:pPr>
                <a:defRPr/>
              </a:pPr>
              <a:t>‹#›</a:t>
            </a:fld>
            <a:endParaRPr lang="en-US"/>
          </a:p>
        </p:txBody>
      </p:sp>
    </p:spTree>
    <p:extLst>
      <p:ext uri="{BB962C8B-B14F-4D97-AF65-F5344CB8AC3E}">
        <p14:creationId xmlns="" xmlns:p14="http://schemas.microsoft.com/office/powerpoint/2010/main" val="14548958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681C1D0D-950D-4185-ABE7-C5A3F4B870F5}"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744E3E53-EC26-4FA9-BB57-0FCC82942901}" type="slidenum">
              <a:rPr lang="en-US"/>
              <a:pPr>
                <a:defRPr/>
              </a:pPr>
              <a:t>‹#›</a:t>
            </a:fld>
            <a:endParaRPr lang="en-US"/>
          </a:p>
        </p:txBody>
      </p:sp>
    </p:spTree>
    <p:extLst>
      <p:ext uri="{BB962C8B-B14F-4D97-AF65-F5344CB8AC3E}">
        <p14:creationId xmlns="" xmlns:p14="http://schemas.microsoft.com/office/powerpoint/2010/main" val="15241748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D64484F3-D09E-4114-A70F-C9D5E3812F83}"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4E7436E0-6F1A-46A0-8A57-D125D93AE8BC}" type="slidenum">
              <a:rPr lang="en-US"/>
              <a:pPr>
                <a:defRPr/>
              </a:pPr>
              <a:t>‹#›</a:t>
            </a:fld>
            <a:endParaRPr lang="en-US"/>
          </a:p>
        </p:txBody>
      </p:sp>
    </p:spTree>
    <p:extLst>
      <p:ext uri="{BB962C8B-B14F-4D97-AF65-F5344CB8AC3E}">
        <p14:creationId xmlns="" xmlns:p14="http://schemas.microsoft.com/office/powerpoint/2010/main" val="991967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98635CFF-02B5-4EAF-BD37-1F69935600FD}"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7524D6BA-6A2B-4053-80D9-58FD75A89022}" type="slidenum">
              <a:rPr lang="en-US"/>
              <a:pPr>
                <a:defRPr/>
              </a:pPr>
              <a:t>‹#›</a:t>
            </a:fld>
            <a:endParaRPr lang="en-US"/>
          </a:p>
        </p:txBody>
      </p:sp>
    </p:spTree>
    <p:extLst>
      <p:ext uri="{BB962C8B-B14F-4D97-AF65-F5344CB8AC3E}">
        <p14:creationId xmlns="" xmlns:p14="http://schemas.microsoft.com/office/powerpoint/2010/main" val="36819210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C47B7EAB-3195-4E0E-9A04-B8F37C7FC7AC}"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A2683499-46FB-4AEE-97D3-384F81C454E1}" type="slidenum">
              <a:rPr lang="en-US"/>
              <a:pPr>
                <a:defRPr/>
              </a:pPr>
              <a:t>‹#›</a:t>
            </a:fld>
            <a:endParaRPr lang="en-US"/>
          </a:p>
        </p:txBody>
      </p:sp>
    </p:spTree>
    <p:extLst>
      <p:ext uri="{BB962C8B-B14F-4D97-AF65-F5344CB8AC3E}">
        <p14:creationId xmlns="" xmlns:p14="http://schemas.microsoft.com/office/powerpoint/2010/main" val="8385448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9F1BF6D3-A4FE-40D6-9BC8-BD61FDB6F57E}"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4C5976FA-9FF2-45D3-B976-8E2D2C8B6E6E}" type="slidenum">
              <a:rPr lang="en-US"/>
              <a:pPr>
                <a:defRPr/>
              </a:pPr>
              <a:t>‹#›</a:t>
            </a:fld>
            <a:endParaRPr lang="en-US"/>
          </a:p>
        </p:txBody>
      </p:sp>
    </p:spTree>
    <p:extLst>
      <p:ext uri="{BB962C8B-B14F-4D97-AF65-F5344CB8AC3E}">
        <p14:creationId xmlns="" xmlns:p14="http://schemas.microsoft.com/office/powerpoint/2010/main" val="23928181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33F9A886-7691-40DC-A348-7EE8E954207D}"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D373B451-9466-4181-95D3-CABA7EF4398D}" type="slidenum">
              <a:rPr lang="en-US"/>
              <a:pPr>
                <a:defRPr/>
              </a:pPr>
              <a:t>‹#›</a:t>
            </a:fld>
            <a:endParaRPr lang="en-US"/>
          </a:p>
        </p:txBody>
      </p:sp>
    </p:spTree>
    <p:extLst>
      <p:ext uri="{BB962C8B-B14F-4D97-AF65-F5344CB8AC3E}">
        <p14:creationId xmlns="" xmlns:p14="http://schemas.microsoft.com/office/powerpoint/2010/main" val="6388683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3A3152F8-D24E-4DF6-91D4-617A766DEB5B}" type="datetimeFigureOut">
              <a:rPr lang="en-US"/>
              <a:pPr>
                <a:defRPr/>
              </a:pPr>
              <a:t>7/17/2012</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0B590CEE-212D-42FC-96F8-EAA9013262C5}" type="slidenum">
              <a:rPr lang="en-US"/>
              <a:pPr>
                <a:defRPr/>
              </a:pPr>
              <a:t>‹#›</a:t>
            </a:fld>
            <a:endParaRPr lang="en-US"/>
          </a:p>
        </p:txBody>
      </p:sp>
    </p:spTree>
    <p:extLst>
      <p:ext uri="{BB962C8B-B14F-4D97-AF65-F5344CB8AC3E}">
        <p14:creationId xmlns="" xmlns:p14="http://schemas.microsoft.com/office/powerpoint/2010/main" val="12377602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1251EB6A-0442-4229-94AE-1B5C13F7FB57}" type="datetimeFigureOut">
              <a:rPr lang="en-US"/>
              <a:pPr>
                <a:defRPr/>
              </a:pPr>
              <a:t>7/17/2012</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E22BE5E0-FFC9-4ED5-A8B8-A10F898F7AA6}" type="slidenum">
              <a:rPr lang="en-US"/>
              <a:pPr>
                <a:defRPr/>
              </a:pPr>
              <a:t>‹#›</a:t>
            </a:fld>
            <a:endParaRPr lang="en-US"/>
          </a:p>
        </p:txBody>
      </p:sp>
    </p:spTree>
    <p:extLst>
      <p:ext uri="{BB962C8B-B14F-4D97-AF65-F5344CB8AC3E}">
        <p14:creationId xmlns="" xmlns:p14="http://schemas.microsoft.com/office/powerpoint/2010/main" val="788355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5355D4B4-4968-457B-8222-B9B1FA55287F}" type="datetimeFigureOut">
              <a:rPr lang="en-US"/>
              <a:pPr>
                <a:defRPr/>
              </a:pPr>
              <a:t>7/17/2012</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D0426D93-E8CA-45DE-9052-FCA54C8F35EC}" type="slidenum">
              <a:rPr lang="en-US"/>
              <a:pPr>
                <a:defRPr/>
              </a:pPr>
              <a:t>‹#›</a:t>
            </a:fld>
            <a:endParaRPr lang="en-US"/>
          </a:p>
        </p:txBody>
      </p:sp>
    </p:spTree>
    <p:extLst>
      <p:ext uri="{BB962C8B-B14F-4D97-AF65-F5344CB8AC3E}">
        <p14:creationId xmlns="" xmlns:p14="http://schemas.microsoft.com/office/powerpoint/2010/main" val="4078422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8D373CEA-2EE2-418A-8245-62F8328D531E}"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70800577-7F3D-4C06-AD6F-108DFEC33F89}" type="slidenum">
              <a:rPr lang="en-US"/>
              <a:pPr>
                <a:defRPr/>
              </a:pPr>
              <a:t>‹#›</a:t>
            </a:fld>
            <a:endParaRPr lang="en-US"/>
          </a:p>
        </p:txBody>
      </p:sp>
    </p:spTree>
    <p:extLst>
      <p:ext uri="{BB962C8B-B14F-4D97-AF65-F5344CB8AC3E}">
        <p14:creationId xmlns="" xmlns:p14="http://schemas.microsoft.com/office/powerpoint/2010/main" val="3406288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8447F48-DBB8-4721-8147-7851CE3004F7}" type="datetimeFigureOut">
              <a:rPr lang="en-US"/>
              <a:pPr>
                <a:defRPr/>
              </a:pPr>
              <a:t>7/17/2012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A26DE6B-BFB0-427F-8680-A9AF4098D59F}" type="slidenum">
              <a:rPr lang="en-US"/>
              <a:pPr>
                <a:defRPr/>
              </a:pPr>
              <a:t>‹#›</a:t>
            </a:fld>
            <a:endParaRPr lang="en-US"/>
          </a:p>
        </p:txBody>
      </p:sp>
    </p:spTree>
    <p:extLst>
      <p:ext uri="{BB962C8B-B14F-4D97-AF65-F5344CB8AC3E}">
        <p14:creationId xmlns="" xmlns:p14="http://schemas.microsoft.com/office/powerpoint/2010/main" val="39899338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36D9FA19-6498-4CBE-8AA1-D5C7889B9C78}"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140C80E9-3446-4BA7-B7D3-7950E5C093F8}" type="slidenum">
              <a:rPr lang="en-US"/>
              <a:pPr>
                <a:defRPr/>
              </a:pPr>
              <a:t>‹#›</a:t>
            </a:fld>
            <a:endParaRPr lang="en-US"/>
          </a:p>
        </p:txBody>
      </p:sp>
    </p:spTree>
    <p:extLst>
      <p:ext uri="{BB962C8B-B14F-4D97-AF65-F5344CB8AC3E}">
        <p14:creationId xmlns="" xmlns:p14="http://schemas.microsoft.com/office/powerpoint/2010/main" val="12407166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B07C4F29-56C4-4A1B-897B-24BD11D0ED6A}"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3D4ACAD2-B46D-49DC-9529-C4C3BEE4C8F6}" type="slidenum">
              <a:rPr lang="en-US"/>
              <a:pPr>
                <a:defRPr/>
              </a:pPr>
              <a:t>‹#›</a:t>
            </a:fld>
            <a:endParaRPr lang="en-US"/>
          </a:p>
        </p:txBody>
      </p:sp>
    </p:spTree>
    <p:extLst>
      <p:ext uri="{BB962C8B-B14F-4D97-AF65-F5344CB8AC3E}">
        <p14:creationId xmlns="" xmlns:p14="http://schemas.microsoft.com/office/powerpoint/2010/main" val="27180391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171BA8ED-175B-4871-8D6E-57A70305E003}"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E6F34C6-F9EE-4F8A-BEE1-7D62A5FA340B}" type="slidenum">
              <a:rPr lang="en-US"/>
              <a:pPr>
                <a:defRPr/>
              </a:pPr>
              <a:t>‹#›</a:t>
            </a:fld>
            <a:endParaRPr lang="en-US"/>
          </a:p>
        </p:txBody>
      </p:sp>
    </p:spTree>
    <p:extLst>
      <p:ext uri="{BB962C8B-B14F-4D97-AF65-F5344CB8AC3E}">
        <p14:creationId xmlns="" xmlns:p14="http://schemas.microsoft.com/office/powerpoint/2010/main" val="34146608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8D460D35-F4F2-4A0A-A370-D2A5BA9EA825}"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9CAF5089-1231-4BDF-8350-F5B68FFA248B}" type="slidenum">
              <a:rPr lang="en-US"/>
              <a:pPr>
                <a:defRPr/>
              </a:pPr>
              <a:t>‹#›</a:t>
            </a:fld>
            <a:endParaRPr lang="en-US"/>
          </a:p>
        </p:txBody>
      </p:sp>
    </p:spTree>
    <p:extLst>
      <p:ext uri="{BB962C8B-B14F-4D97-AF65-F5344CB8AC3E}">
        <p14:creationId xmlns="" xmlns:p14="http://schemas.microsoft.com/office/powerpoint/2010/main" val="106216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0369C23D-3421-4994-877C-7536CCD88F24}"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38B27B3F-861D-43C9-AB55-40DD8AA4D385}" type="slidenum">
              <a:rPr lang="en-US"/>
              <a:pPr>
                <a:defRPr/>
              </a:pPr>
              <a:t>‹#›</a:t>
            </a:fld>
            <a:endParaRPr lang="en-US"/>
          </a:p>
        </p:txBody>
      </p:sp>
    </p:spTree>
    <p:extLst>
      <p:ext uri="{BB962C8B-B14F-4D97-AF65-F5344CB8AC3E}">
        <p14:creationId xmlns="" xmlns:p14="http://schemas.microsoft.com/office/powerpoint/2010/main" val="21656740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3F6C1EE5-EA8C-44FE-99B6-A2094E760E11}"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29153CA-1710-43B4-B314-D822503D4F4F}" type="slidenum">
              <a:rPr lang="en-US"/>
              <a:pPr>
                <a:defRPr/>
              </a:pPr>
              <a:t>‹#›</a:t>
            </a:fld>
            <a:endParaRPr lang="en-US"/>
          </a:p>
        </p:txBody>
      </p:sp>
    </p:spTree>
    <p:extLst>
      <p:ext uri="{BB962C8B-B14F-4D97-AF65-F5344CB8AC3E}">
        <p14:creationId xmlns="" xmlns:p14="http://schemas.microsoft.com/office/powerpoint/2010/main" val="393574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8F242239-6191-445B-904B-DEC97BB262D4}"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2FF0957-1581-4FBD-A4A5-16CD73372AD1}" type="slidenum">
              <a:rPr lang="en-US"/>
              <a:pPr>
                <a:defRPr/>
              </a:pPr>
              <a:t>‹#›</a:t>
            </a:fld>
            <a:endParaRPr lang="en-US"/>
          </a:p>
        </p:txBody>
      </p:sp>
    </p:spTree>
    <p:extLst>
      <p:ext uri="{BB962C8B-B14F-4D97-AF65-F5344CB8AC3E}">
        <p14:creationId xmlns="" xmlns:p14="http://schemas.microsoft.com/office/powerpoint/2010/main" val="18711292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813B4E9C-ECCC-4439-B819-8A0F7926535B}" type="datetimeFigureOut">
              <a:rPr lang="en-US"/>
              <a:pPr>
                <a:defRPr/>
              </a:pPr>
              <a:t>7/17/2012</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D4FDE7D9-5171-44D9-8282-0DCCAC81A06F}" type="slidenum">
              <a:rPr lang="en-US"/>
              <a:pPr>
                <a:defRPr/>
              </a:pPr>
              <a:t>‹#›</a:t>
            </a:fld>
            <a:endParaRPr lang="en-US"/>
          </a:p>
        </p:txBody>
      </p:sp>
    </p:spTree>
    <p:extLst>
      <p:ext uri="{BB962C8B-B14F-4D97-AF65-F5344CB8AC3E}">
        <p14:creationId xmlns="" xmlns:p14="http://schemas.microsoft.com/office/powerpoint/2010/main" val="23295661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1CB80466-7D88-4271-9E04-5CD2A243D52F}" type="datetimeFigureOut">
              <a:rPr lang="en-US"/>
              <a:pPr>
                <a:defRPr/>
              </a:pPr>
              <a:t>7/17/2012</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932DD2FC-1638-4DF1-BB4A-23875A46E0DE}" type="slidenum">
              <a:rPr lang="en-US"/>
              <a:pPr>
                <a:defRPr/>
              </a:pPr>
              <a:t>‹#›</a:t>
            </a:fld>
            <a:endParaRPr lang="en-US"/>
          </a:p>
        </p:txBody>
      </p:sp>
    </p:spTree>
    <p:extLst>
      <p:ext uri="{BB962C8B-B14F-4D97-AF65-F5344CB8AC3E}">
        <p14:creationId xmlns="" xmlns:p14="http://schemas.microsoft.com/office/powerpoint/2010/main" val="27840806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56B1B483-996A-4074-BF43-EB0754D99818}" type="datetimeFigureOut">
              <a:rPr lang="en-US"/>
              <a:pPr>
                <a:defRPr/>
              </a:pPr>
              <a:t>7/17/2012</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52BBF8F7-3BA0-49DC-B2AC-86D1B3C49093}" type="slidenum">
              <a:rPr lang="en-US"/>
              <a:pPr>
                <a:defRPr/>
              </a:pPr>
              <a:t>‹#›</a:t>
            </a:fld>
            <a:endParaRPr lang="en-US"/>
          </a:p>
        </p:txBody>
      </p:sp>
    </p:spTree>
    <p:extLst>
      <p:ext uri="{BB962C8B-B14F-4D97-AF65-F5344CB8AC3E}">
        <p14:creationId xmlns="" xmlns:p14="http://schemas.microsoft.com/office/powerpoint/2010/main" val="991508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8E6D279-49EB-43D1-AB47-1CFD1EC88C66}" type="datetimeFigureOut">
              <a:rPr lang="en-US"/>
              <a:pPr>
                <a:defRPr/>
              </a:pPr>
              <a:t>7/17/2012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A5D8093-52BE-469C-8792-2FE2E547A6E8}" type="slidenum">
              <a:rPr lang="en-US"/>
              <a:pPr>
                <a:defRPr/>
              </a:pPr>
              <a:t>‹#›</a:t>
            </a:fld>
            <a:endParaRPr lang="en-US"/>
          </a:p>
        </p:txBody>
      </p:sp>
    </p:spTree>
    <p:extLst>
      <p:ext uri="{BB962C8B-B14F-4D97-AF65-F5344CB8AC3E}">
        <p14:creationId xmlns="" xmlns:p14="http://schemas.microsoft.com/office/powerpoint/2010/main" val="18719954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5B3E7DF4-1D3C-47FD-BB74-8B3DBB623AB1}"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F0D351AB-4FD7-4472-80ED-B5011A34B4D7}" type="slidenum">
              <a:rPr lang="en-US"/>
              <a:pPr>
                <a:defRPr/>
              </a:pPr>
              <a:t>‹#›</a:t>
            </a:fld>
            <a:endParaRPr lang="en-US"/>
          </a:p>
        </p:txBody>
      </p:sp>
    </p:spTree>
    <p:extLst>
      <p:ext uri="{BB962C8B-B14F-4D97-AF65-F5344CB8AC3E}">
        <p14:creationId xmlns="" xmlns:p14="http://schemas.microsoft.com/office/powerpoint/2010/main" val="42258025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A8ECD4B4-8619-466F-9B5C-5DA3AD21E88F}"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B3D1734A-2738-4C6C-9F6C-AF8939692C2B}" type="slidenum">
              <a:rPr lang="en-US"/>
              <a:pPr>
                <a:defRPr/>
              </a:pPr>
              <a:t>‹#›</a:t>
            </a:fld>
            <a:endParaRPr lang="en-US"/>
          </a:p>
        </p:txBody>
      </p:sp>
    </p:spTree>
    <p:extLst>
      <p:ext uri="{BB962C8B-B14F-4D97-AF65-F5344CB8AC3E}">
        <p14:creationId xmlns="" xmlns:p14="http://schemas.microsoft.com/office/powerpoint/2010/main" val="39612314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819377B9-6A5F-47C0-9B01-05086CC87674}"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95C1F4CF-5B52-4387-BEB8-ED2A0CA51C0C}" type="slidenum">
              <a:rPr lang="en-US"/>
              <a:pPr>
                <a:defRPr/>
              </a:pPr>
              <a:t>‹#›</a:t>
            </a:fld>
            <a:endParaRPr lang="en-US"/>
          </a:p>
        </p:txBody>
      </p:sp>
    </p:spTree>
    <p:extLst>
      <p:ext uri="{BB962C8B-B14F-4D97-AF65-F5344CB8AC3E}">
        <p14:creationId xmlns="" xmlns:p14="http://schemas.microsoft.com/office/powerpoint/2010/main" val="35557817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BF15D440-F67C-48DB-BB28-DF712633C5D9}"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7E952AB1-C093-45F5-9F4B-2F3810CC9552}" type="slidenum">
              <a:rPr lang="en-US"/>
              <a:pPr>
                <a:defRPr/>
              </a:pPr>
              <a:t>‹#›</a:t>
            </a:fld>
            <a:endParaRPr lang="en-US"/>
          </a:p>
        </p:txBody>
      </p:sp>
    </p:spTree>
    <p:extLst>
      <p:ext uri="{BB962C8B-B14F-4D97-AF65-F5344CB8AC3E}">
        <p14:creationId xmlns="" xmlns:p14="http://schemas.microsoft.com/office/powerpoint/2010/main" val="20231938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BD53F20D-3D32-481D-83E8-B4476716BDE2}"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94314D69-BAEE-4F36-A390-58EB085E341A}" type="slidenum">
              <a:rPr lang="en-US"/>
              <a:pPr>
                <a:defRPr/>
              </a:pPr>
              <a:t>‹#›</a:t>
            </a:fld>
            <a:endParaRPr lang="en-US"/>
          </a:p>
        </p:txBody>
      </p:sp>
    </p:spTree>
    <p:extLst>
      <p:ext uri="{BB962C8B-B14F-4D97-AF65-F5344CB8AC3E}">
        <p14:creationId xmlns="" xmlns:p14="http://schemas.microsoft.com/office/powerpoint/2010/main" val="14137114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BF4E36D0-FE3E-45D5-837E-CA9E887CFD7B}"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58FB758-2D99-48CF-8CC8-D7998F2899BD}" type="slidenum">
              <a:rPr lang="en-US"/>
              <a:pPr>
                <a:defRPr/>
              </a:pPr>
              <a:t>‹#›</a:t>
            </a:fld>
            <a:endParaRPr lang="en-US"/>
          </a:p>
        </p:txBody>
      </p:sp>
    </p:spTree>
    <p:extLst>
      <p:ext uri="{BB962C8B-B14F-4D97-AF65-F5344CB8AC3E}">
        <p14:creationId xmlns="" xmlns:p14="http://schemas.microsoft.com/office/powerpoint/2010/main" val="30052819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12E230D2-08EE-4997-A7E0-1F1421D37E09}"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6C23B164-D66C-4BC7-8C76-03401E301DFF}" type="slidenum">
              <a:rPr lang="en-US"/>
              <a:pPr>
                <a:defRPr/>
              </a:pPr>
              <a:t>‹#›</a:t>
            </a:fld>
            <a:endParaRPr lang="en-US"/>
          </a:p>
        </p:txBody>
      </p:sp>
    </p:spTree>
    <p:extLst>
      <p:ext uri="{BB962C8B-B14F-4D97-AF65-F5344CB8AC3E}">
        <p14:creationId xmlns="" xmlns:p14="http://schemas.microsoft.com/office/powerpoint/2010/main" val="39594715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9BCFCC71-8899-4F3C-9F28-72A733C96B8D}"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BE850749-2986-4AAC-9DB8-5166592EA4FF}" type="slidenum">
              <a:rPr lang="en-US"/>
              <a:pPr>
                <a:defRPr/>
              </a:pPr>
              <a:t>‹#›</a:t>
            </a:fld>
            <a:endParaRPr lang="en-US"/>
          </a:p>
        </p:txBody>
      </p:sp>
    </p:spTree>
    <p:extLst>
      <p:ext uri="{BB962C8B-B14F-4D97-AF65-F5344CB8AC3E}">
        <p14:creationId xmlns="" xmlns:p14="http://schemas.microsoft.com/office/powerpoint/2010/main" val="39713856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A4F12E37-3891-4B5C-8CDB-771AF0E43023}" type="datetimeFigureOut">
              <a:rPr lang="en-US"/>
              <a:pPr>
                <a:defRPr/>
              </a:pPr>
              <a:t>7/17/2012</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F11603E-4094-4615-BC32-B4FE9DF5E429}" type="slidenum">
              <a:rPr lang="en-US"/>
              <a:pPr>
                <a:defRPr/>
              </a:pPr>
              <a:t>‹#›</a:t>
            </a:fld>
            <a:endParaRPr lang="en-US"/>
          </a:p>
        </p:txBody>
      </p:sp>
    </p:spTree>
    <p:extLst>
      <p:ext uri="{BB962C8B-B14F-4D97-AF65-F5344CB8AC3E}">
        <p14:creationId xmlns="" xmlns:p14="http://schemas.microsoft.com/office/powerpoint/2010/main" val="14968317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9AD07AAC-85E6-44E5-A7D2-DF25B5316CEB}" type="datetimeFigureOut">
              <a:rPr lang="en-US"/>
              <a:pPr>
                <a:defRPr/>
              </a:pPr>
              <a:t>7/17/2012</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C4848055-AA28-4EF3-B061-159A00444C6F}" type="slidenum">
              <a:rPr lang="en-US"/>
              <a:pPr>
                <a:defRPr/>
              </a:pPr>
              <a:t>‹#›</a:t>
            </a:fld>
            <a:endParaRPr lang="en-US"/>
          </a:p>
        </p:txBody>
      </p:sp>
    </p:spTree>
    <p:extLst>
      <p:ext uri="{BB962C8B-B14F-4D97-AF65-F5344CB8AC3E}">
        <p14:creationId xmlns="" xmlns:p14="http://schemas.microsoft.com/office/powerpoint/2010/main" val="984340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2708839-634A-4E2D-A800-C2B0EA4DAC84}" type="datetimeFigureOut">
              <a:rPr lang="en-US"/>
              <a:pPr>
                <a:defRPr/>
              </a:pPr>
              <a:t>7/17/2012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D0E3B96-4DDA-432F-A042-99C1A7C8E0B3}" type="slidenum">
              <a:rPr lang="en-US"/>
              <a:pPr>
                <a:defRPr/>
              </a:pPr>
              <a:t>‹#›</a:t>
            </a:fld>
            <a:endParaRPr lang="en-US"/>
          </a:p>
        </p:txBody>
      </p:sp>
    </p:spTree>
    <p:extLst>
      <p:ext uri="{BB962C8B-B14F-4D97-AF65-F5344CB8AC3E}">
        <p14:creationId xmlns="" xmlns:p14="http://schemas.microsoft.com/office/powerpoint/2010/main" val="20845365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0AA0E3C7-0230-4F55-90E9-6BCEDF36CBB7}" type="datetimeFigureOut">
              <a:rPr lang="en-US"/>
              <a:pPr>
                <a:defRPr/>
              </a:pPr>
              <a:t>7/17/2012</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CC315B24-FE33-44E3-A8CC-0AF86E3C3A5F}" type="slidenum">
              <a:rPr lang="en-US"/>
              <a:pPr>
                <a:defRPr/>
              </a:pPr>
              <a:t>‹#›</a:t>
            </a:fld>
            <a:endParaRPr lang="en-US"/>
          </a:p>
        </p:txBody>
      </p:sp>
    </p:spTree>
    <p:extLst>
      <p:ext uri="{BB962C8B-B14F-4D97-AF65-F5344CB8AC3E}">
        <p14:creationId xmlns="" xmlns:p14="http://schemas.microsoft.com/office/powerpoint/2010/main" val="31989863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E24306A2-D927-4AC0-BCFD-26DE9EFE2ED4}"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FE5B6888-6E02-4D0F-B056-B995C7FC35AC}" type="slidenum">
              <a:rPr lang="en-US"/>
              <a:pPr>
                <a:defRPr/>
              </a:pPr>
              <a:t>‹#›</a:t>
            </a:fld>
            <a:endParaRPr lang="en-US"/>
          </a:p>
        </p:txBody>
      </p:sp>
    </p:spTree>
    <p:extLst>
      <p:ext uri="{BB962C8B-B14F-4D97-AF65-F5344CB8AC3E}">
        <p14:creationId xmlns="" xmlns:p14="http://schemas.microsoft.com/office/powerpoint/2010/main" val="23776740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1C12CC44-0C23-4AC6-BD4C-6D55FCF5925E}"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B2DFB473-0F0D-4827-80A3-C578A68CDC24}" type="slidenum">
              <a:rPr lang="en-US"/>
              <a:pPr>
                <a:defRPr/>
              </a:pPr>
              <a:t>‹#›</a:t>
            </a:fld>
            <a:endParaRPr lang="en-US"/>
          </a:p>
        </p:txBody>
      </p:sp>
    </p:spTree>
    <p:extLst>
      <p:ext uri="{BB962C8B-B14F-4D97-AF65-F5344CB8AC3E}">
        <p14:creationId xmlns="" xmlns:p14="http://schemas.microsoft.com/office/powerpoint/2010/main" val="26942948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CBF777FA-62EA-4C7C-A509-A6BF13E534F8}"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B4560161-5BC3-4F28-A50D-B6FD419FD3A1}" type="slidenum">
              <a:rPr lang="en-US"/>
              <a:pPr>
                <a:defRPr/>
              </a:pPr>
              <a:t>‹#›</a:t>
            </a:fld>
            <a:endParaRPr lang="en-US"/>
          </a:p>
        </p:txBody>
      </p:sp>
    </p:spTree>
    <p:extLst>
      <p:ext uri="{BB962C8B-B14F-4D97-AF65-F5344CB8AC3E}">
        <p14:creationId xmlns="" xmlns:p14="http://schemas.microsoft.com/office/powerpoint/2010/main" val="38666564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4022CFAF-03BA-42F7-A104-D4D185933EDF}"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BDA02C97-EFCD-4D09-94EF-4BF8A0DE55A1}" type="slidenum">
              <a:rPr lang="en-US"/>
              <a:pPr>
                <a:defRPr/>
              </a:pPr>
              <a:t>‹#›</a:t>
            </a:fld>
            <a:endParaRPr lang="en-US"/>
          </a:p>
        </p:txBody>
      </p:sp>
    </p:spTree>
    <p:extLst>
      <p:ext uri="{BB962C8B-B14F-4D97-AF65-F5344CB8AC3E}">
        <p14:creationId xmlns="" xmlns:p14="http://schemas.microsoft.com/office/powerpoint/2010/main" val="37539176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57C1A58F-4138-4C0B-B354-505FE86B0292}"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99BE1A27-4FF9-47F2-9477-4F7A1F764C53}" type="slidenum">
              <a:rPr lang="en-US"/>
              <a:pPr>
                <a:defRPr/>
              </a:pPr>
              <a:t>‹#›</a:t>
            </a:fld>
            <a:endParaRPr lang="en-US"/>
          </a:p>
        </p:txBody>
      </p:sp>
    </p:spTree>
    <p:extLst>
      <p:ext uri="{BB962C8B-B14F-4D97-AF65-F5344CB8AC3E}">
        <p14:creationId xmlns="" xmlns:p14="http://schemas.microsoft.com/office/powerpoint/2010/main" val="40616940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7E067A17-ABB8-4B63-928D-A9641A675193}"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C36A2066-CB43-44C7-AB3E-8A96DB6206C6}" type="slidenum">
              <a:rPr lang="en-US"/>
              <a:pPr>
                <a:defRPr/>
              </a:pPr>
              <a:t>‹#›</a:t>
            </a:fld>
            <a:endParaRPr lang="en-US"/>
          </a:p>
        </p:txBody>
      </p:sp>
    </p:spTree>
    <p:extLst>
      <p:ext uri="{BB962C8B-B14F-4D97-AF65-F5344CB8AC3E}">
        <p14:creationId xmlns="" xmlns:p14="http://schemas.microsoft.com/office/powerpoint/2010/main" val="4391880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01F57B7D-E09F-4684-82ED-AADE3BB9B8F7}"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51C8CC5-E880-4B10-AAE3-5BD4AAE658E1}" type="slidenum">
              <a:rPr lang="en-US"/>
              <a:pPr>
                <a:defRPr/>
              </a:pPr>
              <a:t>‹#›</a:t>
            </a:fld>
            <a:endParaRPr lang="en-US"/>
          </a:p>
        </p:txBody>
      </p:sp>
    </p:spTree>
    <p:extLst>
      <p:ext uri="{BB962C8B-B14F-4D97-AF65-F5344CB8AC3E}">
        <p14:creationId xmlns="" xmlns:p14="http://schemas.microsoft.com/office/powerpoint/2010/main" val="10331769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BDE08172-53A6-4F52-AE7C-869DB3DEEE5C}"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19F68608-1E9B-4523-BF4E-FDB9F7FAA9E6}" type="slidenum">
              <a:rPr lang="en-US"/>
              <a:pPr>
                <a:defRPr/>
              </a:pPr>
              <a:t>‹#›</a:t>
            </a:fld>
            <a:endParaRPr lang="en-US"/>
          </a:p>
        </p:txBody>
      </p:sp>
    </p:spTree>
    <p:extLst>
      <p:ext uri="{BB962C8B-B14F-4D97-AF65-F5344CB8AC3E}">
        <p14:creationId xmlns="" xmlns:p14="http://schemas.microsoft.com/office/powerpoint/2010/main" val="42083685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2B5F18CB-BE5C-44A0-8AA0-6F484437C748}" type="datetimeFigureOut">
              <a:rPr lang="en-US"/>
              <a:pPr>
                <a:defRPr/>
              </a:pPr>
              <a:t>7/17/2012</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7F80F398-C698-4674-8C69-5872E70EE21F}" type="slidenum">
              <a:rPr lang="en-US"/>
              <a:pPr>
                <a:defRPr/>
              </a:pPr>
              <a:t>‹#›</a:t>
            </a:fld>
            <a:endParaRPr lang="en-US"/>
          </a:p>
        </p:txBody>
      </p:sp>
    </p:spTree>
    <p:extLst>
      <p:ext uri="{BB962C8B-B14F-4D97-AF65-F5344CB8AC3E}">
        <p14:creationId xmlns="" xmlns:p14="http://schemas.microsoft.com/office/powerpoint/2010/main" val="2706435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8429F1B-5494-4AE0-90DE-8DA92B397BFF}" type="datetimeFigureOut">
              <a:rPr lang="en-US"/>
              <a:pPr>
                <a:defRPr/>
              </a:pPr>
              <a:t>7/17/2012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D68E507-E004-495D-B179-9F04E5BE0C37}" type="slidenum">
              <a:rPr lang="en-US"/>
              <a:pPr>
                <a:defRPr/>
              </a:pPr>
              <a:t>‹#›</a:t>
            </a:fld>
            <a:endParaRPr lang="en-US"/>
          </a:p>
        </p:txBody>
      </p:sp>
    </p:spTree>
    <p:extLst>
      <p:ext uri="{BB962C8B-B14F-4D97-AF65-F5344CB8AC3E}">
        <p14:creationId xmlns="" xmlns:p14="http://schemas.microsoft.com/office/powerpoint/2010/main" val="30285961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FB6BD8E0-159E-4EC9-BFB8-5729BC6253A0}" type="datetimeFigureOut">
              <a:rPr lang="en-US"/>
              <a:pPr>
                <a:defRPr/>
              </a:pPr>
              <a:t>7/17/2012</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3D798BA0-7F96-4F35-8B61-6172B96A7CBF}" type="slidenum">
              <a:rPr lang="en-US"/>
              <a:pPr>
                <a:defRPr/>
              </a:pPr>
              <a:t>‹#›</a:t>
            </a:fld>
            <a:endParaRPr lang="en-US"/>
          </a:p>
        </p:txBody>
      </p:sp>
    </p:spTree>
    <p:extLst>
      <p:ext uri="{BB962C8B-B14F-4D97-AF65-F5344CB8AC3E}">
        <p14:creationId xmlns="" xmlns:p14="http://schemas.microsoft.com/office/powerpoint/2010/main" val="28970629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A9B3BF02-D4AB-4061-A0A7-F8DEFDC26E53}" type="datetimeFigureOut">
              <a:rPr lang="en-US"/>
              <a:pPr>
                <a:defRPr/>
              </a:pPr>
              <a:t>7/17/2012</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2C789F03-7822-4111-B8EE-397E35961051}" type="slidenum">
              <a:rPr lang="en-US"/>
              <a:pPr>
                <a:defRPr/>
              </a:pPr>
              <a:t>‹#›</a:t>
            </a:fld>
            <a:endParaRPr lang="en-US"/>
          </a:p>
        </p:txBody>
      </p:sp>
    </p:spTree>
    <p:extLst>
      <p:ext uri="{BB962C8B-B14F-4D97-AF65-F5344CB8AC3E}">
        <p14:creationId xmlns="" xmlns:p14="http://schemas.microsoft.com/office/powerpoint/2010/main" val="6320145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5BE3D796-5DC2-4371-8B94-1F74EA978994}"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8FB68271-879A-49AF-BF3C-140D3AEDFA0F}" type="slidenum">
              <a:rPr lang="en-US"/>
              <a:pPr>
                <a:defRPr/>
              </a:pPr>
              <a:t>‹#›</a:t>
            </a:fld>
            <a:endParaRPr lang="en-US"/>
          </a:p>
        </p:txBody>
      </p:sp>
    </p:spTree>
    <p:extLst>
      <p:ext uri="{BB962C8B-B14F-4D97-AF65-F5344CB8AC3E}">
        <p14:creationId xmlns="" xmlns:p14="http://schemas.microsoft.com/office/powerpoint/2010/main" val="20623844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892DC941-7F79-4067-8E2C-495DB83454BF}"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DAA6F1AB-0322-476E-B103-496EFC28A4CA}" type="slidenum">
              <a:rPr lang="en-US"/>
              <a:pPr>
                <a:defRPr/>
              </a:pPr>
              <a:t>‹#›</a:t>
            </a:fld>
            <a:endParaRPr lang="en-US"/>
          </a:p>
        </p:txBody>
      </p:sp>
    </p:spTree>
    <p:extLst>
      <p:ext uri="{BB962C8B-B14F-4D97-AF65-F5344CB8AC3E}">
        <p14:creationId xmlns="" xmlns:p14="http://schemas.microsoft.com/office/powerpoint/2010/main" val="198710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747784F1-D098-44F8-9111-5D7FD6C346E2}"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744B3E22-C57A-414B-A072-47C2F8DB7C88}" type="slidenum">
              <a:rPr lang="en-US"/>
              <a:pPr>
                <a:defRPr/>
              </a:pPr>
              <a:t>‹#›</a:t>
            </a:fld>
            <a:endParaRPr lang="en-US"/>
          </a:p>
        </p:txBody>
      </p:sp>
    </p:spTree>
    <p:extLst>
      <p:ext uri="{BB962C8B-B14F-4D97-AF65-F5344CB8AC3E}">
        <p14:creationId xmlns="" xmlns:p14="http://schemas.microsoft.com/office/powerpoint/2010/main" val="8817590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C0B4F39C-15C6-48C1-BC42-CD2A8101C1E2}"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AF19CEC0-75FC-4BE2-BA73-15C69DA50502}" type="slidenum">
              <a:rPr lang="en-US"/>
              <a:pPr>
                <a:defRPr/>
              </a:pPr>
              <a:t>‹#›</a:t>
            </a:fld>
            <a:endParaRPr lang="en-US"/>
          </a:p>
        </p:txBody>
      </p:sp>
    </p:spTree>
    <p:extLst>
      <p:ext uri="{BB962C8B-B14F-4D97-AF65-F5344CB8AC3E}">
        <p14:creationId xmlns="" xmlns:p14="http://schemas.microsoft.com/office/powerpoint/2010/main" val="18029327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71594B3A-913F-4D30-BFBE-B4C107261FB2}"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995B2FBC-8649-4A8B-B272-6BDE94F7D175}" type="slidenum">
              <a:rPr lang="en-US"/>
              <a:pPr>
                <a:defRPr/>
              </a:pPr>
              <a:t>‹#›</a:t>
            </a:fld>
            <a:endParaRPr lang="en-US"/>
          </a:p>
        </p:txBody>
      </p:sp>
    </p:spTree>
    <p:extLst>
      <p:ext uri="{BB962C8B-B14F-4D97-AF65-F5344CB8AC3E}">
        <p14:creationId xmlns="" xmlns:p14="http://schemas.microsoft.com/office/powerpoint/2010/main" val="16147276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7F0985BF-62FF-4F8B-85FF-B8B58E376FC5}"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CCC5ECF0-AEF3-480F-BCF4-CD4A6EA7303E}" type="slidenum">
              <a:rPr lang="en-US"/>
              <a:pPr>
                <a:defRPr/>
              </a:pPr>
              <a:t>‹#›</a:t>
            </a:fld>
            <a:endParaRPr lang="en-US"/>
          </a:p>
        </p:txBody>
      </p:sp>
    </p:spTree>
    <p:extLst>
      <p:ext uri="{BB962C8B-B14F-4D97-AF65-F5344CB8AC3E}">
        <p14:creationId xmlns="" xmlns:p14="http://schemas.microsoft.com/office/powerpoint/2010/main" val="6436332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715495E4-8D31-47BD-AC0F-E42E2A53DDF6}" type="datetimeFigureOut">
              <a:rPr lang="en-US"/>
              <a:pPr>
                <a:defRPr/>
              </a:pPr>
              <a:t>7/17/2012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371F489A-FFC2-495B-9EA6-9231CFCC61B9}" type="slidenum">
              <a:rPr lang="en-US"/>
              <a:pPr>
                <a:defRPr/>
              </a:pPr>
              <a:t>‹#›</a:t>
            </a:fld>
            <a:endParaRPr lang="en-US"/>
          </a:p>
        </p:txBody>
      </p:sp>
    </p:spTree>
    <p:extLst>
      <p:ext uri="{BB962C8B-B14F-4D97-AF65-F5344CB8AC3E}">
        <p14:creationId xmlns="" xmlns:p14="http://schemas.microsoft.com/office/powerpoint/2010/main" val="5224230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cs typeface="Arial" pitchFamily="34" charset="0"/>
              </a:defRPr>
            </a:lvl1pPr>
          </a:lstStyle>
          <a:p>
            <a:pPr>
              <a:defRPr/>
            </a:pPr>
            <a:fld id="{0ED765C2-EA57-4D54-840D-973F2E026269}" type="datetimeFigureOut">
              <a:rPr lang="en-US"/>
              <a:pPr>
                <a:defRPr/>
              </a:pPr>
              <a:t>7/17/2012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pitchFamily="34" charset="0"/>
                <a:cs typeface="Arial" pitchFamily="34" charset="0"/>
              </a:defRPr>
            </a:lvl1pPr>
          </a:lstStyle>
          <a:p>
            <a:pPr>
              <a:defRPr/>
            </a:pPr>
            <a:fld id="{F82DA9D5-86BD-415A-8891-EEF2F9E7E924}" type="slidenum">
              <a:rPr lang="en-US"/>
              <a:pPr>
                <a:defRPr/>
              </a:pPr>
              <a:t>‹#›</a:t>
            </a:fld>
            <a:endParaRPr lang="en-US"/>
          </a:p>
        </p:txBody>
      </p:sp>
    </p:spTree>
    <p:extLst>
      <p:ext uri="{BB962C8B-B14F-4D97-AF65-F5344CB8AC3E}">
        <p14:creationId xmlns="" xmlns:p14="http://schemas.microsoft.com/office/powerpoint/2010/main" val="2037968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image" Target="../media/image2.jpeg"/><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theme" Target="../theme/theme10.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2.jpe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2.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2.jpe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image" Target="../media/image2.jpe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6.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image" Target="../media/image2.jpeg"/><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7.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image" Target="../media/image2.jpe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8.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image" Target="../media/image2.jpeg"/><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9.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B9058952-6DC5-4A5C-8C4B-F818103296B9}" type="datetimeFigureOut">
              <a:rPr lang="en-US"/>
              <a:pPr>
                <a:defRPr/>
              </a:pPr>
              <a:t>7/17/2012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DEAF3E9-146B-4451-B31E-015A1A28169A}" type="slidenum">
              <a:rPr lang="en-US"/>
              <a:pPr>
                <a:defRPr/>
              </a:pPr>
              <a:t>‹#›</a:t>
            </a:fld>
            <a:endParaRPr lang="en-US"/>
          </a:p>
        </p:txBody>
      </p:sp>
      <p:pic>
        <p:nvPicPr>
          <p:cNvPr id="1031" name="Picture 6"/>
          <p:cNvPicPr>
            <a:picLocks noChangeAspect="1"/>
          </p:cNvPicPr>
          <p:nvPr/>
        </p:nvPicPr>
        <p:blipFill>
          <a:blip r:embed="rId18">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55" r:id="rId1"/>
    <p:sldLayoutId id="2147485156" r:id="rId2"/>
    <p:sldLayoutId id="2147485157" r:id="rId3"/>
    <p:sldLayoutId id="2147485158" r:id="rId4"/>
    <p:sldLayoutId id="2147485159" r:id="rId5"/>
    <p:sldLayoutId id="2147485160" r:id="rId6"/>
    <p:sldLayoutId id="2147485161" r:id="rId7"/>
    <p:sldLayoutId id="2147485162" r:id="rId8"/>
    <p:sldLayoutId id="2147485163" r:id="rId9"/>
    <p:sldLayoutId id="2147485164" r:id="rId10"/>
    <p:sldLayoutId id="2147485165" r:id="rId11"/>
    <p:sldLayoutId id="2147485166" r:id="rId12"/>
    <p:sldLayoutId id="2147485277" r:id="rId13"/>
    <p:sldLayoutId id="2147485278" r:id="rId14"/>
    <p:sldLayoutId id="2147485279" r:id="rId15"/>
    <p:sldLayoutId id="2147485280" r:id="rId16"/>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6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126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mn-cs"/>
              </a:defRPr>
            </a:lvl1pPr>
          </a:lstStyle>
          <a:p>
            <a:pPr>
              <a:defRPr/>
            </a:pPr>
            <a:fld id="{F7DBC52F-E8F3-4246-BCBF-889EE3589949}" type="datetimeFigureOut">
              <a:rPr lang="en-US"/>
              <a:pPr>
                <a:defRPr/>
              </a:pPr>
              <a:t>7/17/2012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mn-cs"/>
              </a:defRPr>
            </a:lvl1pPr>
          </a:lstStyle>
          <a:p>
            <a:pPr>
              <a:defRPr/>
            </a:pPr>
            <a:fld id="{C82B025B-DD23-4F14-AC0A-4E7590E9FD6B}" type="slidenum">
              <a:rPr lang="en-US"/>
              <a:pPr>
                <a:defRPr/>
              </a:pPr>
              <a:t>‹#›</a:t>
            </a:fld>
            <a:endParaRPr lang="en-US"/>
          </a:p>
        </p:txBody>
      </p:sp>
      <p:pic>
        <p:nvPicPr>
          <p:cNvPr id="11271" name="Picture 2" descr="C:\Users\Chhavi\Desktop\final template.jpg"/>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66" r:id="rId1"/>
    <p:sldLayoutId id="2147485267" r:id="rId2"/>
    <p:sldLayoutId id="2147485268" r:id="rId3"/>
    <p:sldLayoutId id="2147485269" r:id="rId4"/>
    <p:sldLayoutId id="2147485270" r:id="rId5"/>
    <p:sldLayoutId id="2147485271" r:id="rId6"/>
    <p:sldLayoutId id="2147485272" r:id="rId7"/>
    <p:sldLayoutId id="2147485273" r:id="rId8"/>
    <p:sldLayoutId id="2147485274" r:id="rId9"/>
    <p:sldLayoutId id="2147485275" r:id="rId10"/>
    <p:sldLayoutId id="214748527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2009E843-A485-4022-8713-3814545ECB64}" type="datetimeFigureOut">
              <a:rPr lang="en-US"/>
              <a:pPr>
                <a:defRPr/>
              </a:pPr>
              <a:t>7/17/2012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E62B0A26-BDF1-43CB-B555-5B2F2B55CA6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5167" r:id="rId1"/>
    <p:sldLayoutId id="2147485168" r:id="rId2"/>
    <p:sldLayoutId id="2147485169" r:id="rId3"/>
    <p:sldLayoutId id="2147485170" r:id="rId4"/>
    <p:sldLayoutId id="2147485171" r:id="rId5"/>
    <p:sldLayoutId id="2147485172" r:id="rId6"/>
    <p:sldLayoutId id="2147485173" r:id="rId7"/>
    <p:sldLayoutId id="2147485174" r:id="rId8"/>
    <p:sldLayoutId id="2147485175" r:id="rId9"/>
    <p:sldLayoutId id="2147485176" r:id="rId10"/>
    <p:sldLayoutId id="214748517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mn-cs"/>
              </a:defRPr>
            </a:lvl1pPr>
          </a:lstStyle>
          <a:p>
            <a:pPr>
              <a:defRPr/>
            </a:pPr>
            <a:fld id="{E9969A6C-5C30-4E54-880B-0BFE57C5891C}" type="datetimeFigureOut">
              <a:rPr lang="en-US"/>
              <a:pPr>
                <a:defRPr/>
              </a:pPr>
              <a:t>7/17/2012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mn-cs"/>
              </a:defRPr>
            </a:lvl1pPr>
          </a:lstStyle>
          <a:p>
            <a:pPr>
              <a:defRPr/>
            </a:pPr>
            <a:fld id="{A68DBF50-0313-4869-B414-C587D2A251A6}" type="slidenum">
              <a:rPr lang="en-US"/>
              <a:pPr>
                <a:defRPr/>
              </a:pPr>
              <a:t>‹#›</a:t>
            </a:fld>
            <a:endParaRPr lang="en-US"/>
          </a:p>
        </p:txBody>
      </p:sp>
      <p:pic>
        <p:nvPicPr>
          <p:cNvPr id="4103" name="Picture 2" descr="C:\Users\Chhavi\Desktop\final template.jpg"/>
          <p:cNvPicPr>
            <a:picLocks noChangeAspect="1" noChangeArrowheads="1"/>
          </p:cNvPicPr>
          <p:nvPr/>
        </p:nvPicPr>
        <p:blipFill>
          <a:blip r:embed="rId15">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89" r:id="rId1"/>
    <p:sldLayoutId id="2147485190" r:id="rId2"/>
    <p:sldLayoutId id="2147485191" r:id="rId3"/>
    <p:sldLayoutId id="2147485192" r:id="rId4"/>
    <p:sldLayoutId id="2147485193" r:id="rId5"/>
    <p:sldLayoutId id="2147485194" r:id="rId6"/>
    <p:sldLayoutId id="2147485195" r:id="rId7"/>
    <p:sldLayoutId id="2147485196" r:id="rId8"/>
    <p:sldLayoutId id="2147485197" r:id="rId9"/>
    <p:sldLayoutId id="2147485198" r:id="rId10"/>
    <p:sldLayoutId id="2147485199" r:id="rId11"/>
    <p:sldLayoutId id="2147485281" r:id="rId12"/>
    <p:sldLayoutId id="2147485282"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mn-cs"/>
              </a:defRPr>
            </a:lvl1pPr>
          </a:lstStyle>
          <a:p>
            <a:pPr>
              <a:defRPr/>
            </a:pPr>
            <a:fld id="{F93DEEDA-212B-4858-ACB7-97C4790F9A51}" type="datetimeFigureOut">
              <a:rPr lang="en-US"/>
              <a:pPr>
                <a:defRPr/>
              </a:pPr>
              <a:t>7/17/2012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mn-cs"/>
              </a:defRPr>
            </a:lvl1pPr>
          </a:lstStyle>
          <a:p>
            <a:pPr>
              <a:defRPr/>
            </a:pPr>
            <a:fld id="{C9144416-3A67-4C46-A144-442230FA788D}" type="slidenum">
              <a:rPr lang="en-US"/>
              <a:pPr>
                <a:defRPr/>
              </a:pPr>
              <a:t>‹#›</a:t>
            </a:fld>
            <a:endParaRPr lang="en-US"/>
          </a:p>
        </p:txBody>
      </p:sp>
      <p:pic>
        <p:nvPicPr>
          <p:cNvPr id="5127" name="Picture 2" descr="C:\Users\Chhavi\Desktop\final template.jpg"/>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mn-cs"/>
              </a:defRPr>
            </a:lvl1pPr>
          </a:lstStyle>
          <a:p>
            <a:pPr>
              <a:defRPr/>
            </a:pPr>
            <a:fld id="{A48B0FD6-D8A7-4FB7-8C70-420067DAA12E}" type="datetimeFigureOut">
              <a:rPr lang="en-US"/>
              <a:pPr>
                <a:defRPr/>
              </a:pPr>
              <a:t>7/17/2012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mn-cs"/>
              </a:defRPr>
            </a:lvl1pPr>
          </a:lstStyle>
          <a:p>
            <a:pPr>
              <a:defRPr/>
            </a:pPr>
            <a:fld id="{42C3F9EF-D0F4-4A1A-A453-A3732F03EF56}" type="slidenum">
              <a:rPr lang="en-US"/>
              <a:pPr>
                <a:defRPr/>
              </a:pPr>
              <a:t>‹#›</a:t>
            </a:fld>
            <a:endParaRPr lang="en-US"/>
          </a:p>
        </p:txBody>
      </p:sp>
      <p:pic>
        <p:nvPicPr>
          <p:cNvPr id="6151" name="Picture 2" descr="C:\Users\Chhavi\Desktop\final template.jpg"/>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mn-cs"/>
              </a:defRPr>
            </a:lvl1pPr>
          </a:lstStyle>
          <a:p>
            <a:pPr>
              <a:defRPr/>
            </a:pPr>
            <a:fld id="{EE837320-A783-448C-B12C-A63BF22AD88B}" type="datetimeFigureOut">
              <a:rPr lang="en-US"/>
              <a:pPr>
                <a:defRPr/>
              </a:pPr>
              <a:t>7/17/2012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mn-cs"/>
              </a:defRPr>
            </a:lvl1pPr>
          </a:lstStyle>
          <a:p>
            <a:pPr>
              <a:defRPr/>
            </a:pPr>
            <a:fld id="{D78E441A-B8DF-4C6F-8307-15B2879C2CC0}" type="slidenum">
              <a:rPr lang="en-US"/>
              <a:pPr>
                <a:defRPr/>
              </a:pPr>
              <a:t>‹#›</a:t>
            </a:fld>
            <a:endParaRPr lang="en-US"/>
          </a:p>
        </p:txBody>
      </p:sp>
      <p:pic>
        <p:nvPicPr>
          <p:cNvPr id="7175" name="Picture 2" descr="C:\Users\Chhavi\Desktop\final template.jpg"/>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mn-cs"/>
              </a:defRPr>
            </a:lvl1pPr>
          </a:lstStyle>
          <a:p>
            <a:pPr>
              <a:defRPr/>
            </a:pPr>
            <a:fld id="{1796FD22-5E7F-4CAC-8169-8979BE3C388D}" type="datetimeFigureOut">
              <a:rPr lang="en-US"/>
              <a:pPr>
                <a:defRPr/>
              </a:pPr>
              <a:t>7/17/2012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mn-cs"/>
              </a:defRPr>
            </a:lvl1pPr>
          </a:lstStyle>
          <a:p>
            <a:pPr>
              <a:defRPr/>
            </a:pPr>
            <a:fld id="{BB59C750-CA4C-4358-AC82-E5FA56B859C0}" type="slidenum">
              <a:rPr lang="en-US"/>
              <a:pPr>
                <a:defRPr/>
              </a:pPr>
              <a:t>‹#›</a:t>
            </a:fld>
            <a:endParaRPr lang="en-US"/>
          </a:p>
        </p:txBody>
      </p:sp>
      <p:pic>
        <p:nvPicPr>
          <p:cNvPr id="8199" name="Picture 2" descr="C:\Users\Chhavi\Desktop\final template.jpg"/>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33" r:id="rId1"/>
    <p:sldLayoutId id="2147485234" r:id="rId2"/>
    <p:sldLayoutId id="2147485235" r:id="rId3"/>
    <p:sldLayoutId id="2147485236" r:id="rId4"/>
    <p:sldLayoutId id="2147485237" r:id="rId5"/>
    <p:sldLayoutId id="2147485238" r:id="rId6"/>
    <p:sldLayoutId id="2147485239" r:id="rId7"/>
    <p:sldLayoutId id="2147485240" r:id="rId8"/>
    <p:sldLayoutId id="2147485241" r:id="rId9"/>
    <p:sldLayoutId id="2147485242" r:id="rId10"/>
    <p:sldLayoutId id="214748524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mn-cs"/>
              </a:defRPr>
            </a:lvl1pPr>
          </a:lstStyle>
          <a:p>
            <a:pPr>
              <a:defRPr/>
            </a:pPr>
            <a:fld id="{3278ED78-E7F8-4AAF-B6E2-5484D002FB81}" type="datetimeFigureOut">
              <a:rPr lang="en-US"/>
              <a:pPr>
                <a:defRPr/>
              </a:pPr>
              <a:t>7/17/2012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mn-cs"/>
              </a:defRPr>
            </a:lvl1pPr>
          </a:lstStyle>
          <a:p>
            <a:pPr>
              <a:defRPr/>
            </a:pPr>
            <a:fld id="{94D7399D-450B-41A8-A1D1-059A645F328C}" type="slidenum">
              <a:rPr lang="en-US"/>
              <a:pPr>
                <a:defRPr/>
              </a:pPr>
              <a:t>‹#›</a:t>
            </a:fld>
            <a:endParaRPr lang="en-US"/>
          </a:p>
        </p:txBody>
      </p:sp>
      <p:pic>
        <p:nvPicPr>
          <p:cNvPr id="9223" name="Picture 2" descr="C:\Users\Chhavi\Desktop\final template.jpg"/>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44" r:id="rId1"/>
    <p:sldLayoutId id="2147485245" r:id="rId2"/>
    <p:sldLayoutId id="2147485246" r:id="rId3"/>
    <p:sldLayoutId id="2147485247" r:id="rId4"/>
    <p:sldLayoutId id="2147485248" r:id="rId5"/>
    <p:sldLayoutId id="2147485249" r:id="rId6"/>
    <p:sldLayoutId id="2147485250" r:id="rId7"/>
    <p:sldLayoutId id="2147485251" r:id="rId8"/>
    <p:sldLayoutId id="2147485252" r:id="rId9"/>
    <p:sldLayoutId id="2147485253" r:id="rId10"/>
    <p:sldLayoutId id="214748525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4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4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mn-cs"/>
              </a:defRPr>
            </a:lvl1pPr>
          </a:lstStyle>
          <a:p>
            <a:pPr>
              <a:defRPr/>
            </a:pPr>
            <a:fld id="{14D4370C-3669-4BD4-9C08-8EA3EDE23E9D}" type="datetimeFigureOut">
              <a:rPr lang="en-US"/>
              <a:pPr>
                <a:defRPr/>
              </a:pPr>
              <a:t>7/17/2012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mn-cs"/>
              </a:defRPr>
            </a:lvl1pPr>
          </a:lstStyle>
          <a:p>
            <a:pPr>
              <a:defRPr/>
            </a:pPr>
            <a:fld id="{D631E2C6-4551-4DC8-9352-6EDA69475238}" type="slidenum">
              <a:rPr lang="en-US"/>
              <a:pPr>
                <a:defRPr/>
              </a:pPr>
              <a:t>‹#›</a:t>
            </a:fld>
            <a:endParaRPr lang="en-US"/>
          </a:p>
        </p:txBody>
      </p:sp>
      <p:pic>
        <p:nvPicPr>
          <p:cNvPr id="10247" name="Picture 2" descr="C:\Users\Chhavi\Desktop\final template.jpg"/>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55" r:id="rId1"/>
    <p:sldLayoutId id="2147485256" r:id="rId2"/>
    <p:sldLayoutId id="2147485257" r:id="rId3"/>
    <p:sldLayoutId id="2147485258" r:id="rId4"/>
    <p:sldLayoutId id="2147485259" r:id="rId5"/>
    <p:sldLayoutId id="2147485260" r:id="rId6"/>
    <p:sldLayoutId id="2147485261" r:id="rId7"/>
    <p:sldLayoutId id="2147485262" r:id="rId8"/>
    <p:sldLayoutId id="2147485263" r:id="rId9"/>
    <p:sldLayoutId id="2147485264" r:id="rId10"/>
    <p:sldLayoutId id="214748526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3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4.xml"/><Relationship Id="rId6" Type="http://schemas.openxmlformats.org/officeDocument/2006/relationships/image" Target="../media/image47.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34.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55.png"/><Relationship Id="rId9"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34.xml"/><Relationship Id="rId5" Type="http://schemas.openxmlformats.org/officeDocument/2006/relationships/image" Target="../media/image57.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16"/>
          <p:cNvPicPr>
            <a:picLocks noChangeAspect="1"/>
          </p:cNvPicPr>
          <p:nvPr/>
        </p:nvPicPr>
        <p:blipFill>
          <a:blip r:embed="rId3">
            <a:duotone>
              <a:schemeClr val="accent5">
                <a:shade val="45000"/>
                <a:satMod val="135000"/>
              </a:schemeClr>
              <a:prstClr val="white"/>
            </a:duotone>
            <a:extLst>
              <a:ext uri="{28A0092B-C50C-407E-A947-70E740481C1C}"/>
            </a:extLst>
          </a:blip>
          <a:srcRect/>
          <a:stretch>
            <a:fillRect/>
          </a:stretch>
        </p:blipFill>
        <p:spPr bwMode="auto">
          <a:xfrm>
            <a:off x="66675" y="823913"/>
            <a:ext cx="8467725" cy="5119687"/>
          </a:xfrm>
          <a:prstGeom prst="rect">
            <a:avLst/>
          </a:prstGeom>
          <a:noFill/>
          <a:ln>
            <a:noFill/>
          </a:ln>
          <a:extLst>
            <a:ext uri="{909E8E84-426E-40DD-AFC4-6F175D3DCCD1}"/>
            <a:ext uri="{91240B29-F687-4F45-9708-019B960494DF}"/>
          </a:extLst>
        </p:spPr>
      </p:pic>
      <p:sp>
        <p:nvSpPr>
          <p:cNvPr id="2" name="Subtitle 1"/>
          <p:cNvSpPr>
            <a:spLocks noGrp="1"/>
          </p:cNvSpPr>
          <p:nvPr>
            <p:ph type="subTitle" idx="4294967295"/>
          </p:nvPr>
        </p:nvSpPr>
        <p:spPr>
          <a:xfrm>
            <a:off x="0" y="1719263"/>
            <a:ext cx="9144000" cy="795337"/>
          </a:xfrm>
        </p:spPr>
        <p:txBody>
          <a:bodyPr anchor="ctr"/>
          <a:lstStyle/>
          <a:p>
            <a:pPr marL="0" indent="0" algn="ctr">
              <a:buFont typeface="Arial" pitchFamily="34" charset="0"/>
              <a:buNone/>
              <a:defRPr/>
            </a:pPr>
            <a:r>
              <a:rPr lang="en-US" sz="3600" b="1" dirty="0" smtClean="0">
                <a:solidFill>
                  <a:srgbClr val="3BA0BB"/>
                </a:solidFill>
                <a:effectLst>
                  <a:outerShdw blurRad="38100" dist="38100" dir="2700000" algn="tl">
                    <a:srgbClr val="000000">
                      <a:alpha val="43137"/>
                    </a:srgbClr>
                  </a:outerShdw>
                </a:effectLst>
                <a:latin typeface="Arial" pitchFamily="34" charset="0"/>
                <a:cs typeface="Arial" pitchFamily="34" charset="0"/>
              </a:rPr>
              <a:t>LTE –EPC Fundamentals</a:t>
            </a:r>
            <a:endParaRPr lang="en-US" sz="3600" dirty="0">
              <a:effectLst>
                <a:outerShdw blurRad="38100" dist="38100" dir="2700000" algn="tl">
                  <a:srgbClr val="000000">
                    <a:alpha val="43137"/>
                  </a:srgbClr>
                </a:outerShdw>
              </a:effectLst>
              <a:latin typeface="Arial" pitchFamily="34" charset="0"/>
              <a:cs typeface="Arial" pitchFamily="34" charset="0"/>
            </a:endParaRPr>
          </a:p>
        </p:txBody>
      </p:sp>
      <p:sp>
        <p:nvSpPr>
          <p:cNvPr id="5" name="Oval 4"/>
          <p:cNvSpPr/>
          <p:nvPr/>
        </p:nvSpPr>
        <p:spPr>
          <a:xfrm>
            <a:off x="3657600" y="3357563"/>
            <a:ext cx="1595438" cy="1589087"/>
          </a:xfrm>
          <a:prstGeom prst="ellipse">
            <a:avLst/>
          </a:prstGeom>
          <a:solidFill>
            <a:schemeClr val="bg1"/>
          </a:solidFill>
          <a:ln w="920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Oval 5"/>
          <p:cNvSpPr/>
          <p:nvPr/>
        </p:nvSpPr>
        <p:spPr>
          <a:xfrm>
            <a:off x="3811588" y="3492500"/>
            <a:ext cx="1285875" cy="1319213"/>
          </a:xfrm>
          <a:prstGeom prst="ellipse">
            <a:avLst/>
          </a:prstGeom>
          <a:solidFill>
            <a:schemeClr val="bg1"/>
          </a:solidFill>
          <a:ln w="920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 name="Flowchart: Connector 6"/>
          <p:cNvSpPr/>
          <p:nvPr/>
        </p:nvSpPr>
        <p:spPr>
          <a:xfrm>
            <a:off x="4076700" y="3686175"/>
            <a:ext cx="736600" cy="76676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8" name="Oval 7"/>
          <p:cNvSpPr/>
          <p:nvPr/>
        </p:nvSpPr>
        <p:spPr>
          <a:xfrm>
            <a:off x="3956050" y="3651250"/>
            <a:ext cx="974725" cy="1000125"/>
          </a:xfrm>
          <a:prstGeom prst="ellipse">
            <a:avLst/>
          </a:prstGeom>
          <a:solidFill>
            <a:schemeClr val="bg1"/>
          </a:solidFill>
          <a:ln w="952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47112" name="Picture 3" descr="cid:image004.jpg@01CC1A07.9468EF60"/>
          <p:cNvPicPr>
            <a:picLocks noChangeAspect="1" noChangeArrowheads="1"/>
          </p:cNvPicPr>
          <p:nvPr/>
        </p:nvPicPr>
        <p:blipFill>
          <a:blip r:embed="rId4"/>
          <a:srcRect/>
          <a:stretch>
            <a:fillRect/>
          </a:stretch>
        </p:blipFill>
        <p:spPr bwMode="auto">
          <a:xfrm>
            <a:off x="4143375" y="3852863"/>
            <a:ext cx="642938" cy="600075"/>
          </a:xfrm>
          <a:prstGeom prst="rect">
            <a:avLst/>
          </a:prstGeom>
          <a:noFill/>
          <a:ln w="9525">
            <a:noFill/>
            <a:miter lim="800000"/>
            <a:headEnd/>
            <a:tailEnd/>
          </a:ln>
        </p:spPr>
      </p:pic>
      <p:sp>
        <p:nvSpPr>
          <p:cNvPr id="9" name="TextBox 8"/>
          <p:cNvSpPr txBox="1"/>
          <p:nvPr/>
        </p:nvSpPr>
        <p:spPr>
          <a:xfrm>
            <a:off x="2209800" y="5105400"/>
            <a:ext cx="4953000" cy="369888"/>
          </a:xfrm>
          <a:prstGeom prst="rect">
            <a:avLst/>
          </a:prstGeom>
          <a:noFill/>
        </p:spPr>
        <p:txBody>
          <a:bodyPr>
            <a:spAutoFit/>
          </a:bodyPr>
          <a:lstStyle/>
          <a:p>
            <a:pPr algn="ctr">
              <a:defRPr/>
            </a:pPr>
            <a:r>
              <a:rPr lang="en-US" b="1" dirty="0">
                <a:latin typeface="Trebuchet MS" pitchFamily="34" charset="0"/>
              </a:rPr>
              <a:t>Mobile </a:t>
            </a:r>
            <a:r>
              <a:rPr lang="en-US" b="1" dirty="0">
                <a:solidFill>
                  <a:schemeClr val="accent6">
                    <a:lumMod val="75000"/>
                  </a:schemeClr>
                </a:solidFill>
                <a:latin typeface="Trebuchet MS" pitchFamily="34" charset="0"/>
              </a:rPr>
              <a:t>Comm</a:t>
            </a:r>
            <a:r>
              <a:rPr lang="en-US" b="1" dirty="0">
                <a:latin typeface="Trebuchet MS" pitchFamily="34" charset="0"/>
              </a:rPr>
              <a:t> Professionals,Inc</a:t>
            </a:r>
          </a:p>
        </p:txBody>
      </p:sp>
      <p:sp>
        <p:nvSpPr>
          <p:cNvPr id="10" name="TextBox 9"/>
          <p:cNvSpPr txBox="1"/>
          <p:nvPr/>
        </p:nvSpPr>
        <p:spPr>
          <a:xfrm>
            <a:off x="3810000" y="2667000"/>
            <a:ext cx="3048000" cy="523220"/>
          </a:xfrm>
          <a:prstGeom prst="rect">
            <a:avLst/>
          </a:prstGeom>
          <a:noFill/>
        </p:spPr>
        <p:txBody>
          <a:bodyPr wrap="square" rtlCol="0">
            <a:spAutoFit/>
          </a:bodyPr>
          <a:lstStyle/>
          <a:p>
            <a:r>
              <a:rPr lang="en-US" sz="2800" b="1" dirty="0" smtClean="0">
                <a:solidFill>
                  <a:schemeClr val="accent1"/>
                </a:solidFill>
              </a:rPr>
              <a:t>Part-1</a:t>
            </a:r>
            <a:endParaRPr lang="en-US" sz="2800" b="1" dirty="0">
              <a:solidFill>
                <a:schemeClr val="accent1"/>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304800" y="304800"/>
            <a:ext cx="6705600" cy="639763"/>
          </a:xfrm>
        </p:spPr>
        <p:txBody>
          <a:bodyPr/>
          <a:lstStyle/>
          <a:p>
            <a:r>
              <a:rPr lang="en-US" sz="2000" b="1" dirty="0" smtClean="0">
                <a:latin typeface="Arial" pitchFamily="34" charset="0"/>
                <a:cs typeface="Arial" pitchFamily="34" charset="0"/>
              </a:rPr>
              <a:t>                LTE Market Scenario </a:t>
            </a:r>
          </a:p>
        </p:txBody>
      </p:sp>
      <p:pic>
        <p:nvPicPr>
          <p:cNvPr id="59395" name="Picture 6" descr="http://www.gsacom.com/images/Global_LTE_commitments_80.jpg"/>
          <p:cNvPicPr>
            <a:picLocks noChangeAspect="1" noChangeArrowheads="1"/>
          </p:cNvPicPr>
          <p:nvPr/>
        </p:nvPicPr>
        <p:blipFill>
          <a:blip r:embed="rId3"/>
          <a:srcRect/>
          <a:stretch>
            <a:fillRect/>
          </a:stretch>
        </p:blipFill>
        <p:spPr bwMode="auto">
          <a:xfrm>
            <a:off x="1063625" y="1066800"/>
            <a:ext cx="7089775" cy="5314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4" descr="http://viodi.com/wordpress/wp-content/uploads/2010/11/2010-Infonetics-CRS-LTE-Strategies-Service-Provider-Survey-09-07-10-Chart.jpg"/>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4724400" y="3781425"/>
            <a:ext cx="3352800" cy="2238375"/>
          </a:xfrm>
          <a:prstGeom prst="rect">
            <a:avLst/>
          </a:prstGeom>
          <a:noFill/>
          <a:ln w="9525">
            <a:noFill/>
            <a:miter lim="800000"/>
            <a:headEnd/>
            <a:tailEnd/>
          </a:ln>
        </p:spPr>
      </p:pic>
      <p:pic>
        <p:nvPicPr>
          <p:cNvPr id="126980" name="Picture 2" descr="http://viodi.com/wordpress/wp-content/uploads/2010/11/2010-Infonetics-LTE-Infrastructure-Subs-Mkt-Fcst-2nd-Delivery-Chart.jpg"/>
          <p:cNvPicPr>
            <a:picLocks noChangeAspect="1" noChangeArrowheads="1"/>
          </p:cNvPicPr>
          <p:nvPr/>
        </p:nvPicPr>
        <p:blipFill>
          <a:blip r:embed="rId4">
            <a:duotone>
              <a:schemeClr val="accent1">
                <a:shade val="45000"/>
                <a:satMod val="135000"/>
              </a:schemeClr>
              <a:prstClr val="white"/>
            </a:duotone>
          </a:blip>
          <a:srcRect/>
          <a:stretch>
            <a:fillRect/>
          </a:stretch>
        </p:blipFill>
        <p:spPr bwMode="auto">
          <a:xfrm>
            <a:off x="4876800" y="1219200"/>
            <a:ext cx="3309938" cy="2209800"/>
          </a:xfrm>
          <a:prstGeom prst="rect">
            <a:avLst/>
          </a:prstGeom>
          <a:noFill/>
          <a:ln w="9525">
            <a:noFill/>
            <a:miter lim="800000"/>
            <a:headEnd/>
            <a:tailEnd/>
          </a:ln>
        </p:spPr>
      </p:pic>
      <p:sp>
        <p:nvSpPr>
          <p:cNvPr id="60421" name="Rectangle 5"/>
          <p:cNvSpPr>
            <a:spLocks noChangeArrowheads="1"/>
          </p:cNvSpPr>
          <p:nvPr/>
        </p:nvSpPr>
        <p:spPr bwMode="auto">
          <a:xfrm>
            <a:off x="457200" y="1295400"/>
            <a:ext cx="4343400" cy="2308225"/>
          </a:xfrm>
          <a:prstGeom prst="rect">
            <a:avLst/>
          </a:prstGeom>
          <a:noFill/>
          <a:ln w="9525">
            <a:noFill/>
            <a:miter lim="800000"/>
            <a:headEnd/>
            <a:tailEnd/>
          </a:ln>
        </p:spPr>
        <p:txBody>
          <a:bodyPr>
            <a:spAutoFit/>
          </a:bodyPr>
          <a:lstStyle/>
          <a:p>
            <a:r>
              <a:rPr lang="en-US"/>
              <a:t>Evolution to LTE report, revealing that there are now </a:t>
            </a:r>
            <a:r>
              <a:rPr lang="en-US" b="1"/>
              <a:t>218 operators investing in LTE worldwide, with 91 commercial roll-outs expected by 2012.</a:t>
            </a:r>
            <a:r>
              <a:rPr lang="en-US"/>
              <a:t> This number consists of 166 firm commercial deployments either in progress or planned across 62 countries and 52 operators in 19 countries that are engaged in trials.</a:t>
            </a:r>
          </a:p>
        </p:txBody>
      </p:sp>
      <p:sp>
        <p:nvSpPr>
          <p:cNvPr id="7" name="Title 1"/>
          <p:cNvSpPr>
            <a:spLocks noGrp="1"/>
          </p:cNvSpPr>
          <p:nvPr>
            <p:ph type="title"/>
          </p:nvPr>
        </p:nvSpPr>
        <p:spPr>
          <a:xfrm>
            <a:off x="304800" y="304800"/>
            <a:ext cx="6705600" cy="639763"/>
          </a:xfrm>
        </p:spPr>
        <p:txBody>
          <a:bodyPr/>
          <a:lstStyle/>
          <a:p>
            <a:r>
              <a:rPr lang="en-US" sz="2000" b="1" dirty="0" smtClean="0">
                <a:latin typeface="Arial" pitchFamily="34" charset="0"/>
                <a:cs typeface="Arial" pitchFamily="34" charset="0"/>
              </a:rPr>
              <a:t>                LTE Market Scenario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0" y="762000"/>
            <a:ext cx="9144000" cy="1143000"/>
          </a:xfrm>
        </p:spPr>
        <p:txBody>
          <a:bodyPr/>
          <a:lstStyle/>
          <a:p>
            <a:r>
              <a:rPr lang="en-US" sz="2400" b="1" smtClean="0">
                <a:latin typeface="Arial" pitchFamily="34" charset="0"/>
                <a:cs typeface="Arial" pitchFamily="34" charset="0"/>
              </a:rPr>
              <a:t>LTE brings significant benefits both for</a:t>
            </a:r>
            <a:r>
              <a:rPr lang="en-US" sz="2800" smtClean="0"/>
              <a:t/>
            </a:r>
            <a:br>
              <a:rPr lang="en-US" sz="2800" smtClean="0"/>
            </a:br>
            <a:r>
              <a:rPr lang="en-US" sz="3600" smtClean="0"/>
              <a:t> </a:t>
            </a:r>
            <a:r>
              <a:rPr lang="en-US" sz="3600" b="1" u="sng" smtClean="0">
                <a:solidFill>
                  <a:srgbClr val="FF9933"/>
                </a:solidFill>
              </a:rPr>
              <a:t>Operator </a:t>
            </a:r>
            <a:r>
              <a:rPr lang="en-US" sz="3600" smtClean="0"/>
              <a:t>          and            </a:t>
            </a:r>
            <a:r>
              <a:rPr lang="en-US" sz="3600" b="1" u="sng" smtClean="0">
                <a:solidFill>
                  <a:srgbClr val="FF9933"/>
                </a:solidFill>
              </a:rPr>
              <a:t>End user</a:t>
            </a:r>
            <a:endParaRPr lang="en-US" sz="3600" smtClean="0">
              <a:solidFill>
                <a:srgbClr val="FF9933"/>
              </a:solidFill>
            </a:endParaRPr>
          </a:p>
        </p:txBody>
      </p:sp>
      <p:sp>
        <p:nvSpPr>
          <p:cNvPr id="5" name="Rounded Rectangle 4"/>
          <p:cNvSpPr/>
          <p:nvPr/>
        </p:nvSpPr>
        <p:spPr>
          <a:xfrm>
            <a:off x="76200" y="1828800"/>
            <a:ext cx="4419600" cy="320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a:xfrm>
            <a:off x="4648200" y="1828800"/>
            <a:ext cx="4419600" cy="3200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6325" name="TextBox 6"/>
          <p:cNvSpPr txBox="1">
            <a:spLocks noChangeArrowheads="1"/>
          </p:cNvSpPr>
          <p:nvPr/>
        </p:nvSpPr>
        <p:spPr bwMode="auto">
          <a:xfrm>
            <a:off x="228600" y="1905000"/>
            <a:ext cx="4038600" cy="3384550"/>
          </a:xfrm>
          <a:prstGeom prst="rect">
            <a:avLst/>
          </a:prstGeom>
          <a:noFill/>
          <a:ln w="9525">
            <a:noFill/>
            <a:miter lim="800000"/>
            <a:headEnd/>
            <a:tailEnd/>
          </a:ln>
        </p:spPr>
        <p:txBody>
          <a:bodyPr>
            <a:spAutoFit/>
          </a:bodyPr>
          <a:lstStyle/>
          <a:p>
            <a:pPr>
              <a:buFont typeface="Arial" pitchFamily="34" charset="0"/>
              <a:buChar char="•"/>
            </a:pPr>
            <a:r>
              <a:rPr lang="en-US" sz="1400"/>
              <a:t>Reduced complexity, flat IP based packet-only architecture lower TCO (CAPEX and OPEX).</a:t>
            </a:r>
          </a:p>
          <a:p>
            <a:pPr>
              <a:buFont typeface="Arial" pitchFamily="34" charset="0"/>
              <a:buChar char="•"/>
            </a:pPr>
            <a:endParaRPr lang="en-US" sz="1400"/>
          </a:p>
          <a:p>
            <a:pPr>
              <a:buFont typeface="Arial" pitchFamily="34" charset="0"/>
              <a:buChar char="•"/>
            </a:pPr>
            <a:r>
              <a:rPr lang="en-US" sz="1400"/>
              <a:t>Allow for introduction of cost efficient flat-rate pricing structures..</a:t>
            </a:r>
          </a:p>
          <a:p>
            <a:pPr>
              <a:buFont typeface="Arial" pitchFamily="34" charset="0"/>
              <a:buChar char="•"/>
            </a:pPr>
            <a:endParaRPr lang="en-US" sz="1400"/>
          </a:p>
          <a:p>
            <a:pPr>
              <a:buFont typeface="Arial" pitchFamily="34" charset="0"/>
              <a:buChar char="•"/>
            </a:pPr>
            <a:r>
              <a:rPr lang="en-US" sz="1400"/>
              <a:t>Inter-working with legacy systems as integral part of service continuity.</a:t>
            </a:r>
          </a:p>
          <a:p>
            <a:pPr>
              <a:buFont typeface="Arial" pitchFamily="34" charset="0"/>
              <a:buChar char="•"/>
            </a:pPr>
            <a:endParaRPr lang="en-US" sz="1400"/>
          </a:p>
          <a:p>
            <a:pPr>
              <a:buFont typeface="Arial" pitchFamily="34" charset="0"/>
              <a:buChar char="•"/>
            </a:pPr>
            <a:r>
              <a:rPr lang="en-US" sz="1400"/>
              <a:t>Scalable bandwidth allows flexible deployment with limited spectrum.</a:t>
            </a:r>
          </a:p>
          <a:p>
            <a:pPr>
              <a:buFont typeface="Arial" pitchFamily="34" charset="0"/>
              <a:buChar char="•"/>
            </a:pPr>
            <a:endParaRPr lang="en-US" sz="1400"/>
          </a:p>
          <a:p>
            <a:pPr>
              <a:buFont typeface="Arial" pitchFamily="34" charset="0"/>
              <a:buChar char="•"/>
            </a:pPr>
            <a:r>
              <a:rPr lang="en-US" sz="1400"/>
              <a:t>Significant improvements in spectral efficiency and data performance for multimedia services</a:t>
            </a:r>
          </a:p>
          <a:p>
            <a:endParaRPr lang="en-US"/>
          </a:p>
        </p:txBody>
      </p:sp>
      <p:sp>
        <p:nvSpPr>
          <p:cNvPr id="56326" name="TextBox 7"/>
          <p:cNvSpPr txBox="1">
            <a:spLocks noChangeArrowheads="1"/>
          </p:cNvSpPr>
          <p:nvPr/>
        </p:nvSpPr>
        <p:spPr bwMode="auto">
          <a:xfrm>
            <a:off x="4800600" y="1905000"/>
            <a:ext cx="4114800" cy="2524125"/>
          </a:xfrm>
          <a:prstGeom prst="rect">
            <a:avLst/>
          </a:prstGeom>
          <a:noFill/>
          <a:ln w="9525">
            <a:noFill/>
            <a:miter lim="800000"/>
            <a:headEnd/>
            <a:tailEnd/>
          </a:ln>
        </p:spPr>
        <p:txBody>
          <a:bodyPr>
            <a:spAutoFit/>
          </a:bodyPr>
          <a:lstStyle/>
          <a:p>
            <a:pPr>
              <a:buFont typeface="Arial" pitchFamily="34" charset="0"/>
              <a:buChar char="•"/>
            </a:pPr>
            <a:r>
              <a:rPr lang="en-US" sz="1400"/>
              <a:t>Enriched user experience with real time, interactive services and seamless connectivity.</a:t>
            </a:r>
          </a:p>
          <a:p>
            <a:pPr>
              <a:buFont typeface="Arial" pitchFamily="34" charset="0"/>
              <a:buChar char="•"/>
            </a:pPr>
            <a:endParaRPr lang="en-US" sz="1400"/>
          </a:p>
          <a:p>
            <a:pPr>
              <a:buFont typeface="Arial" pitchFamily="34" charset="0"/>
              <a:buChar char="•"/>
            </a:pPr>
            <a:r>
              <a:rPr lang="en-US" sz="1400"/>
              <a:t>Wide area Broadband mobility up to high speeds.</a:t>
            </a:r>
          </a:p>
          <a:p>
            <a:pPr>
              <a:buFont typeface="Arial" pitchFamily="34" charset="0"/>
              <a:buChar char="•"/>
            </a:pPr>
            <a:endParaRPr lang="en-US" sz="1400"/>
          </a:p>
          <a:p>
            <a:pPr>
              <a:buFont typeface="Arial" pitchFamily="34" charset="0"/>
              <a:buChar char="•"/>
            </a:pPr>
            <a:r>
              <a:rPr lang="en-US" sz="1400"/>
              <a:t>Increased Throughput  with decreased response times (DSL like behavior).</a:t>
            </a:r>
          </a:p>
          <a:p>
            <a:pPr>
              <a:buFont typeface="Arial" pitchFamily="34" charset="0"/>
              <a:buChar char="•"/>
            </a:pPr>
            <a:endParaRPr lang="en-US" sz="1400"/>
          </a:p>
          <a:p>
            <a:pPr>
              <a:buFont typeface="Arial" pitchFamily="34" charset="0"/>
              <a:buChar char="•"/>
            </a:pPr>
            <a:r>
              <a:rPr lang="en-US" sz="1400"/>
              <a:t>A wide variety of devices and services</a:t>
            </a:r>
            <a:r>
              <a:rPr lang="en-US" sz="1600"/>
              <a:t>.</a:t>
            </a:r>
          </a:p>
          <a:p>
            <a:endParaRPr lang="en-US" sz="1600"/>
          </a:p>
        </p:txBody>
      </p:sp>
      <p:pic>
        <p:nvPicPr>
          <p:cNvPr id="56327" name="Picture 2"/>
          <p:cNvPicPr>
            <a:picLocks noChangeAspect="1" noChangeArrowheads="1"/>
          </p:cNvPicPr>
          <p:nvPr/>
        </p:nvPicPr>
        <p:blipFill>
          <a:blip r:embed="rId3"/>
          <a:srcRect/>
          <a:stretch>
            <a:fillRect/>
          </a:stretch>
        </p:blipFill>
        <p:spPr bwMode="auto">
          <a:xfrm>
            <a:off x="4876800" y="5105400"/>
            <a:ext cx="2743200" cy="1447800"/>
          </a:xfrm>
          <a:prstGeom prst="rect">
            <a:avLst/>
          </a:prstGeom>
          <a:solidFill>
            <a:schemeClr val="bg1"/>
          </a:solidFill>
          <a:ln w="9525">
            <a:noFill/>
            <a:miter lim="800000"/>
            <a:headEnd/>
            <a:tailEnd/>
          </a:ln>
        </p:spPr>
      </p:pic>
      <p:pic>
        <p:nvPicPr>
          <p:cNvPr id="56328" name="Picture 3"/>
          <p:cNvPicPr>
            <a:picLocks noChangeAspect="1" noChangeArrowheads="1"/>
          </p:cNvPicPr>
          <p:nvPr/>
        </p:nvPicPr>
        <p:blipFill>
          <a:blip r:embed="rId4"/>
          <a:srcRect/>
          <a:stretch>
            <a:fillRect/>
          </a:stretch>
        </p:blipFill>
        <p:spPr bwMode="auto">
          <a:xfrm>
            <a:off x="685800" y="5105400"/>
            <a:ext cx="2819400" cy="1352550"/>
          </a:xfrm>
          <a:prstGeom prst="rect">
            <a:avLst/>
          </a:prstGeom>
          <a:noFill/>
          <a:ln w="9525">
            <a:noFill/>
            <a:miter lim="800000"/>
            <a:headEnd/>
            <a:tailEnd/>
          </a:ln>
        </p:spPr>
      </p:pic>
      <p:sp>
        <p:nvSpPr>
          <p:cNvPr id="56329" name="TextBox 8"/>
          <p:cNvSpPr txBox="1">
            <a:spLocks noChangeArrowheads="1"/>
          </p:cNvSpPr>
          <p:nvPr/>
        </p:nvSpPr>
        <p:spPr bwMode="auto">
          <a:xfrm>
            <a:off x="3200400" y="285750"/>
            <a:ext cx="4419600" cy="400050"/>
          </a:xfrm>
          <a:prstGeom prst="rect">
            <a:avLst/>
          </a:prstGeom>
          <a:noFill/>
          <a:ln w="9525">
            <a:noFill/>
            <a:miter lim="800000"/>
            <a:headEnd/>
            <a:tailEnd/>
          </a:ln>
        </p:spPr>
        <p:txBody>
          <a:bodyPr>
            <a:spAutoFit/>
          </a:bodyPr>
          <a:lstStyle/>
          <a:p>
            <a:r>
              <a:rPr lang="en-US" sz="2000" b="1"/>
              <a:t>Why LTE?</a:t>
            </a:r>
          </a:p>
        </p:txBody>
      </p:sp>
      <p:sp>
        <p:nvSpPr>
          <p:cNvPr id="56330" name="TextBox 9"/>
          <p:cNvSpPr txBox="1">
            <a:spLocks noChangeArrowheads="1"/>
          </p:cNvSpPr>
          <p:nvPr/>
        </p:nvSpPr>
        <p:spPr bwMode="auto">
          <a:xfrm>
            <a:off x="381000" y="838200"/>
            <a:ext cx="1066800" cy="400050"/>
          </a:xfrm>
          <a:prstGeom prst="rect">
            <a:avLst/>
          </a:prstGeom>
          <a:noFill/>
          <a:ln w="9525">
            <a:noFill/>
            <a:miter lim="800000"/>
            <a:headEnd/>
            <a:tailEnd/>
          </a:ln>
        </p:spPr>
        <p:txBody>
          <a:bodyPr>
            <a:spAutoFit/>
          </a:bodyPr>
          <a:lstStyle/>
          <a:p>
            <a:r>
              <a:rPr lang="en-US" sz="2000" b="1"/>
              <a:t>1.</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srcRect/>
          <a:stretch>
            <a:fillRect/>
          </a:stretch>
        </p:blipFill>
        <p:spPr bwMode="auto">
          <a:xfrm>
            <a:off x="0" y="2057400"/>
            <a:ext cx="4538663" cy="2971800"/>
          </a:xfrm>
          <a:prstGeom prst="rect">
            <a:avLst/>
          </a:prstGeom>
          <a:noFill/>
          <a:ln w="9525">
            <a:solidFill>
              <a:schemeClr val="tx1"/>
            </a:solidFill>
            <a:miter lim="800000"/>
            <a:headEnd/>
            <a:tailEnd/>
          </a:ln>
        </p:spPr>
      </p:pic>
      <p:pic>
        <p:nvPicPr>
          <p:cNvPr id="57347" name="Picture 2"/>
          <p:cNvPicPr>
            <a:picLocks noChangeAspect="1" noChangeArrowheads="1"/>
          </p:cNvPicPr>
          <p:nvPr/>
        </p:nvPicPr>
        <p:blipFill>
          <a:blip r:embed="rId4"/>
          <a:srcRect/>
          <a:stretch>
            <a:fillRect/>
          </a:stretch>
        </p:blipFill>
        <p:spPr bwMode="auto">
          <a:xfrm>
            <a:off x="4602163" y="2057400"/>
            <a:ext cx="4235450" cy="2971800"/>
          </a:xfrm>
          <a:prstGeom prst="rect">
            <a:avLst/>
          </a:prstGeom>
          <a:noFill/>
          <a:ln w="9525">
            <a:solidFill>
              <a:schemeClr val="tx1"/>
            </a:solidFill>
            <a:miter lim="800000"/>
            <a:headEnd/>
            <a:tailEnd/>
          </a:ln>
        </p:spPr>
      </p:pic>
      <p:sp>
        <p:nvSpPr>
          <p:cNvPr id="57348" name="TextBox 5"/>
          <p:cNvSpPr txBox="1">
            <a:spLocks noChangeArrowheads="1"/>
          </p:cNvSpPr>
          <p:nvPr/>
        </p:nvSpPr>
        <p:spPr bwMode="auto">
          <a:xfrm>
            <a:off x="838200" y="971550"/>
            <a:ext cx="6781800" cy="400050"/>
          </a:xfrm>
          <a:prstGeom prst="rect">
            <a:avLst/>
          </a:prstGeom>
          <a:noFill/>
          <a:ln w="9525">
            <a:noFill/>
            <a:miter lim="800000"/>
            <a:headEnd/>
            <a:tailEnd/>
          </a:ln>
        </p:spPr>
        <p:txBody>
          <a:bodyPr>
            <a:spAutoFit/>
          </a:bodyPr>
          <a:lstStyle/>
          <a:p>
            <a:r>
              <a:rPr lang="en-US" sz="2000" b="1"/>
              <a:t>LTE Profitability</a:t>
            </a:r>
          </a:p>
        </p:txBody>
      </p:sp>
      <p:sp>
        <p:nvSpPr>
          <p:cNvPr id="57349" name="TextBox 6"/>
          <p:cNvSpPr txBox="1">
            <a:spLocks noChangeArrowheads="1"/>
          </p:cNvSpPr>
          <p:nvPr/>
        </p:nvSpPr>
        <p:spPr bwMode="auto">
          <a:xfrm>
            <a:off x="228600" y="990600"/>
            <a:ext cx="1066800" cy="400050"/>
          </a:xfrm>
          <a:prstGeom prst="rect">
            <a:avLst/>
          </a:prstGeom>
          <a:noFill/>
          <a:ln w="9525">
            <a:noFill/>
            <a:miter lim="800000"/>
            <a:headEnd/>
            <a:tailEnd/>
          </a:ln>
        </p:spPr>
        <p:txBody>
          <a:bodyPr>
            <a:spAutoFit/>
          </a:bodyPr>
          <a:lstStyle/>
          <a:p>
            <a:r>
              <a:rPr lang="en-US" sz="2000" b="1"/>
              <a:t>2.</a:t>
            </a:r>
          </a:p>
        </p:txBody>
      </p:sp>
      <p:sp>
        <p:nvSpPr>
          <p:cNvPr id="57350" name="TextBox 8"/>
          <p:cNvSpPr txBox="1">
            <a:spLocks noChangeArrowheads="1"/>
          </p:cNvSpPr>
          <p:nvPr/>
        </p:nvSpPr>
        <p:spPr bwMode="auto">
          <a:xfrm>
            <a:off x="3200400" y="285750"/>
            <a:ext cx="4419600" cy="400050"/>
          </a:xfrm>
          <a:prstGeom prst="rect">
            <a:avLst/>
          </a:prstGeom>
          <a:noFill/>
          <a:ln w="9525">
            <a:noFill/>
            <a:miter lim="800000"/>
            <a:headEnd/>
            <a:tailEnd/>
          </a:ln>
        </p:spPr>
        <p:txBody>
          <a:bodyPr>
            <a:spAutoFit/>
          </a:bodyPr>
          <a:lstStyle/>
          <a:p>
            <a:r>
              <a:rPr lang="en-US" sz="2000" b="1" dirty="0"/>
              <a:t>Why LTE?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762000" y="914400"/>
            <a:ext cx="4645025" cy="400050"/>
          </a:xfrm>
          <a:prstGeom prst="rect">
            <a:avLst/>
          </a:prstGeom>
          <a:noFill/>
          <a:ln w="9525">
            <a:noFill/>
            <a:miter lim="800000"/>
            <a:headEnd/>
            <a:tailEnd/>
          </a:ln>
        </p:spPr>
        <p:txBody>
          <a:bodyPr wrap="none">
            <a:spAutoFit/>
          </a:bodyPr>
          <a:lstStyle/>
          <a:p>
            <a:r>
              <a:rPr lang="en-US" sz="2000" b="1" dirty="0"/>
              <a:t> Throughput and Latency Evolution</a:t>
            </a:r>
          </a:p>
        </p:txBody>
      </p:sp>
      <p:sp>
        <p:nvSpPr>
          <p:cNvPr id="58371" name="TextBox 5"/>
          <p:cNvSpPr txBox="1">
            <a:spLocks noChangeArrowheads="1"/>
          </p:cNvSpPr>
          <p:nvPr/>
        </p:nvSpPr>
        <p:spPr bwMode="auto">
          <a:xfrm>
            <a:off x="0" y="1600200"/>
            <a:ext cx="4724400" cy="646113"/>
          </a:xfrm>
          <a:prstGeom prst="rect">
            <a:avLst/>
          </a:prstGeom>
          <a:noFill/>
          <a:ln w="9525">
            <a:noFill/>
            <a:miter lim="800000"/>
            <a:headEnd/>
            <a:tailEnd/>
          </a:ln>
        </p:spPr>
        <p:txBody>
          <a:bodyPr>
            <a:spAutoFit/>
          </a:bodyPr>
          <a:lstStyle/>
          <a:p>
            <a:r>
              <a:rPr lang="en-US"/>
              <a:t>Peak data rates around 300Mbps/80 Mbps Low latency 10-20 ms</a:t>
            </a:r>
          </a:p>
        </p:txBody>
      </p:sp>
      <p:sp>
        <p:nvSpPr>
          <p:cNvPr id="58372" name="TextBox 6"/>
          <p:cNvSpPr txBox="1">
            <a:spLocks noChangeArrowheads="1"/>
          </p:cNvSpPr>
          <p:nvPr/>
        </p:nvSpPr>
        <p:spPr bwMode="auto">
          <a:xfrm>
            <a:off x="4876800" y="1676400"/>
            <a:ext cx="4267200" cy="1200150"/>
          </a:xfrm>
          <a:prstGeom prst="rect">
            <a:avLst/>
          </a:prstGeom>
          <a:noFill/>
          <a:ln w="9525">
            <a:noFill/>
            <a:miter lim="800000"/>
            <a:headEnd/>
            <a:tailEnd/>
          </a:ln>
        </p:spPr>
        <p:txBody>
          <a:bodyPr>
            <a:spAutoFit/>
          </a:bodyPr>
          <a:lstStyle/>
          <a:p>
            <a:r>
              <a:rPr lang="en-US"/>
              <a:t>Enhanced consumer experience:</a:t>
            </a:r>
          </a:p>
          <a:p>
            <a:r>
              <a:rPr lang="en-US"/>
              <a:t>drives subscriber uptake allow for new applications provide additional revenue streams</a:t>
            </a:r>
          </a:p>
        </p:txBody>
      </p:sp>
      <p:pic>
        <p:nvPicPr>
          <p:cNvPr id="124933" name="Picture 2"/>
          <p:cNvPicPr>
            <a:picLocks noChangeAspect="1" noChangeArrowheads="1"/>
          </p:cNvPicPr>
          <p:nvPr/>
        </p:nvPicPr>
        <p:blipFill>
          <a:blip r:embed="rId3">
            <a:duotone>
              <a:schemeClr val="accent2">
                <a:shade val="45000"/>
                <a:satMod val="135000"/>
              </a:schemeClr>
              <a:prstClr val="white"/>
            </a:duotone>
          </a:blip>
          <a:srcRect/>
          <a:stretch>
            <a:fillRect/>
          </a:stretch>
        </p:blipFill>
        <p:spPr bwMode="auto">
          <a:xfrm>
            <a:off x="76200" y="2897188"/>
            <a:ext cx="8867775" cy="3046412"/>
          </a:xfrm>
          <a:prstGeom prst="rect">
            <a:avLst/>
          </a:prstGeom>
          <a:noFill/>
          <a:ln w="9525">
            <a:noFill/>
            <a:miter lim="800000"/>
            <a:headEnd/>
            <a:tailEnd/>
          </a:ln>
        </p:spPr>
      </p:pic>
      <p:sp>
        <p:nvSpPr>
          <p:cNvPr id="9" name="Right Arrow 8"/>
          <p:cNvSpPr/>
          <p:nvPr/>
        </p:nvSpPr>
        <p:spPr>
          <a:xfrm>
            <a:off x="3581400" y="2209800"/>
            <a:ext cx="762000" cy="609600"/>
          </a:xfrm>
          <a:prstGeom prst="rightArrow">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375" name="TextBox 7"/>
          <p:cNvSpPr txBox="1">
            <a:spLocks noChangeArrowheads="1"/>
          </p:cNvSpPr>
          <p:nvPr/>
        </p:nvSpPr>
        <p:spPr bwMode="auto">
          <a:xfrm>
            <a:off x="381000" y="914400"/>
            <a:ext cx="1066800" cy="400110"/>
          </a:xfrm>
          <a:prstGeom prst="rect">
            <a:avLst/>
          </a:prstGeom>
          <a:noFill/>
          <a:ln w="9525">
            <a:noFill/>
            <a:miter lim="800000"/>
            <a:headEnd/>
            <a:tailEnd/>
          </a:ln>
        </p:spPr>
        <p:txBody>
          <a:bodyPr>
            <a:spAutoFit/>
          </a:bodyPr>
          <a:lstStyle/>
          <a:p>
            <a:r>
              <a:rPr lang="en-US" sz="2000" b="1" dirty="0" smtClean="0"/>
              <a:t>3.</a:t>
            </a:r>
            <a:endParaRPr lang="en-US" sz="2000" b="1" dirty="0"/>
          </a:p>
        </p:txBody>
      </p:sp>
      <p:sp>
        <p:nvSpPr>
          <p:cNvPr id="8" name="TextBox 8"/>
          <p:cNvSpPr txBox="1">
            <a:spLocks noChangeArrowheads="1"/>
          </p:cNvSpPr>
          <p:nvPr/>
        </p:nvSpPr>
        <p:spPr bwMode="auto">
          <a:xfrm>
            <a:off x="3200400" y="285750"/>
            <a:ext cx="4419600" cy="400050"/>
          </a:xfrm>
          <a:prstGeom prst="rect">
            <a:avLst/>
          </a:prstGeom>
          <a:noFill/>
          <a:ln w="9525">
            <a:noFill/>
            <a:miter lim="800000"/>
            <a:headEnd/>
            <a:tailEnd/>
          </a:ln>
        </p:spPr>
        <p:txBody>
          <a:bodyPr>
            <a:spAutoFit/>
          </a:bodyPr>
          <a:lstStyle/>
          <a:p>
            <a:r>
              <a:rPr lang="en-US" sz="2000" b="1" dirty="0"/>
              <a:t>Why LTE?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304800" y="2438400"/>
            <a:ext cx="8229600" cy="1600200"/>
          </a:xfrm>
        </p:spPr>
        <p:txBody>
          <a:bodyPr/>
          <a:lstStyle/>
          <a:p>
            <a:r>
              <a:rPr lang="en-US" smtClean="0"/>
              <a:t>Comparison of LTE with Different Technologies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5" name="Picture 1"/>
          <p:cNvPicPr>
            <a:picLocks noChangeAspect="1" noChangeArrowheads="1"/>
          </p:cNvPicPr>
          <p:nvPr/>
        </p:nvPicPr>
        <p:blipFill>
          <a:blip r:embed="rId3">
            <a:duotone>
              <a:prstClr val="black"/>
              <a:schemeClr val="accent5">
                <a:tint val="45000"/>
                <a:satMod val="400000"/>
              </a:schemeClr>
            </a:duotone>
          </a:blip>
          <a:srcRect/>
          <a:stretch>
            <a:fillRect/>
          </a:stretch>
        </p:blipFill>
        <p:spPr bwMode="auto">
          <a:xfrm>
            <a:off x="533400" y="801695"/>
            <a:ext cx="6596063" cy="5748525"/>
          </a:xfrm>
          <a:prstGeom prst="rect">
            <a:avLst/>
          </a:prstGeom>
          <a:noFill/>
          <a:ln w="9525">
            <a:noFill/>
            <a:miter lim="800000"/>
            <a:headEnd/>
            <a:tailEnd/>
          </a:ln>
          <a:effectLst/>
        </p:spPr>
      </p:pic>
      <p:sp>
        <p:nvSpPr>
          <p:cNvPr id="62467" name="TextBox 2"/>
          <p:cNvSpPr txBox="1">
            <a:spLocks noChangeArrowheads="1"/>
          </p:cNvSpPr>
          <p:nvPr/>
        </p:nvSpPr>
        <p:spPr bwMode="auto">
          <a:xfrm>
            <a:off x="2286000" y="315913"/>
            <a:ext cx="5181600" cy="400050"/>
          </a:xfrm>
          <a:prstGeom prst="rect">
            <a:avLst/>
          </a:prstGeom>
          <a:noFill/>
          <a:ln w="9525">
            <a:noFill/>
            <a:miter lim="800000"/>
            <a:headEnd/>
            <a:tailEnd/>
          </a:ln>
        </p:spPr>
        <p:txBody>
          <a:bodyPr>
            <a:spAutoFit/>
          </a:bodyPr>
          <a:lstStyle/>
          <a:p>
            <a:r>
              <a:rPr lang="en-US" sz="2000" b="1"/>
              <a:t>Comparison of LTE with 3G</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3"/>
          <a:stretch>
            <a:fillRect/>
          </a:stretch>
        </p:blipFill>
        <p:spPr bwMode="auto">
          <a:xfrm>
            <a:off x="838200" y="790574"/>
            <a:ext cx="6324600" cy="571587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a:duotone>
              <a:prstClr val="black"/>
              <a:schemeClr val="accent5">
                <a:tint val="45000"/>
                <a:satMod val="400000"/>
              </a:schemeClr>
            </a:duotone>
          </a:blip>
          <a:srcRect/>
          <a:stretch>
            <a:fillRect/>
          </a:stretch>
        </p:blipFill>
        <p:spPr bwMode="auto">
          <a:xfrm>
            <a:off x="19050" y="1295400"/>
            <a:ext cx="9105900" cy="4876800"/>
          </a:xfrm>
          <a:prstGeom prst="rect">
            <a:avLst/>
          </a:prstGeom>
          <a:noFill/>
          <a:ln w="9525">
            <a:noFill/>
            <a:miter lim="800000"/>
            <a:headEnd/>
            <a:tailEnd/>
          </a:ln>
        </p:spPr>
      </p:pic>
      <p:sp>
        <p:nvSpPr>
          <p:cNvPr id="64515" name="TextBox 3"/>
          <p:cNvSpPr txBox="1">
            <a:spLocks noChangeArrowheads="1"/>
          </p:cNvSpPr>
          <p:nvPr/>
        </p:nvSpPr>
        <p:spPr bwMode="auto">
          <a:xfrm>
            <a:off x="1066800" y="381000"/>
            <a:ext cx="6019800" cy="400110"/>
          </a:xfrm>
          <a:prstGeom prst="rect">
            <a:avLst/>
          </a:prstGeom>
          <a:noFill/>
          <a:ln w="9525">
            <a:noFill/>
            <a:miter lim="800000"/>
            <a:headEnd/>
            <a:tailEnd/>
          </a:ln>
        </p:spPr>
        <p:txBody>
          <a:bodyPr wrap="square">
            <a:spAutoFit/>
          </a:bodyPr>
          <a:lstStyle/>
          <a:p>
            <a:r>
              <a:rPr lang="en-US" sz="2000" b="1" dirty="0" smtClean="0"/>
              <a:t>           Comparison </a:t>
            </a:r>
            <a:r>
              <a:rPr lang="en-US" sz="2000" b="1" dirty="0"/>
              <a:t>between LTE &amp; WiMax</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3">
            <a:duotone>
              <a:prstClr val="black"/>
              <a:schemeClr val="accent5">
                <a:tint val="45000"/>
                <a:satMod val="400000"/>
              </a:schemeClr>
            </a:duotone>
          </a:blip>
          <a:srcRect/>
          <a:stretch>
            <a:fillRect/>
          </a:stretch>
        </p:blipFill>
        <p:spPr bwMode="auto">
          <a:xfrm>
            <a:off x="19050" y="1295400"/>
            <a:ext cx="9105900" cy="4876800"/>
          </a:xfrm>
          <a:prstGeom prst="rect">
            <a:avLst/>
          </a:prstGeom>
          <a:noFill/>
          <a:ln w="9525">
            <a:noFill/>
            <a:miter lim="800000"/>
            <a:headEnd/>
            <a:tailEnd/>
          </a:ln>
        </p:spPr>
      </p:pic>
      <p:sp>
        <p:nvSpPr>
          <p:cNvPr id="4" name="TextBox 3"/>
          <p:cNvSpPr txBox="1">
            <a:spLocks noChangeArrowheads="1"/>
          </p:cNvSpPr>
          <p:nvPr/>
        </p:nvSpPr>
        <p:spPr bwMode="auto">
          <a:xfrm>
            <a:off x="1066800" y="381000"/>
            <a:ext cx="6019800" cy="400110"/>
          </a:xfrm>
          <a:prstGeom prst="rect">
            <a:avLst/>
          </a:prstGeom>
          <a:noFill/>
          <a:ln w="9525">
            <a:noFill/>
            <a:miter lim="800000"/>
            <a:headEnd/>
            <a:tailEnd/>
          </a:ln>
        </p:spPr>
        <p:txBody>
          <a:bodyPr wrap="square">
            <a:spAutoFit/>
          </a:bodyPr>
          <a:lstStyle/>
          <a:p>
            <a:r>
              <a:rPr lang="en-US" sz="2000" b="1" dirty="0" smtClean="0"/>
              <a:t>           Comparison </a:t>
            </a:r>
            <a:r>
              <a:rPr lang="en-US" sz="2000" b="1" dirty="0"/>
              <a:t>between LTE &amp; WiMax</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Box 2"/>
          <p:cNvSpPr txBox="1">
            <a:spLocks noChangeArrowheads="1"/>
          </p:cNvSpPr>
          <p:nvPr/>
        </p:nvSpPr>
        <p:spPr bwMode="auto">
          <a:xfrm>
            <a:off x="2971800" y="361950"/>
            <a:ext cx="4419600" cy="400050"/>
          </a:xfrm>
          <a:prstGeom prst="rect">
            <a:avLst/>
          </a:prstGeom>
          <a:noFill/>
          <a:ln w="9525">
            <a:noFill/>
            <a:miter lim="800000"/>
            <a:headEnd/>
            <a:tailEnd/>
          </a:ln>
        </p:spPr>
        <p:txBody>
          <a:bodyPr>
            <a:spAutoFit/>
          </a:bodyPr>
          <a:lstStyle/>
          <a:p>
            <a:r>
              <a:rPr lang="en-US" sz="2000" b="1" dirty="0"/>
              <a:t>Module Objective</a:t>
            </a:r>
          </a:p>
        </p:txBody>
      </p:sp>
      <p:sp>
        <p:nvSpPr>
          <p:cNvPr id="48131" name="Text Box 5"/>
          <p:cNvSpPr txBox="1">
            <a:spLocks noChangeArrowheads="1"/>
          </p:cNvSpPr>
          <p:nvPr/>
        </p:nvSpPr>
        <p:spPr bwMode="auto">
          <a:xfrm>
            <a:off x="609600" y="1487488"/>
            <a:ext cx="5672138" cy="341312"/>
          </a:xfrm>
          <a:prstGeom prst="rect">
            <a:avLst/>
          </a:prstGeom>
          <a:noFill/>
          <a:ln w="25400">
            <a:noFill/>
            <a:miter lim="800000"/>
            <a:headEnd type="none" w="sm" len="sm"/>
            <a:tailEnd type="none" w="sm" len="sm"/>
          </a:ln>
        </p:spPr>
        <p:txBody>
          <a:bodyPr>
            <a:spAutoFit/>
          </a:bodyPr>
          <a:lstStyle/>
          <a:p>
            <a:pPr>
              <a:lnSpc>
                <a:spcPct val="90000"/>
              </a:lnSpc>
              <a:spcBef>
                <a:spcPct val="60000"/>
              </a:spcBef>
              <a:buClr>
                <a:srgbClr val="FF3300"/>
              </a:buClr>
              <a:buSzPct val="120000"/>
            </a:pPr>
            <a:r>
              <a:rPr lang="en-GB" b="1"/>
              <a:t>At the end of this session, you will be able to:</a:t>
            </a:r>
            <a:endParaRPr lang="en-US" b="1"/>
          </a:p>
        </p:txBody>
      </p:sp>
      <p:sp>
        <p:nvSpPr>
          <p:cNvPr id="8" name="Rounded Rectangle 7"/>
          <p:cNvSpPr/>
          <p:nvPr/>
        </p:nvSpPr>
        <p:spPr>
          <a:xfrm>
            <a:off x="1066800" y="2209800"/>
            <a:ext cx="6705600" cy="25908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133" name="TextBox 6"/>
          <p:cNvSpPr txBox="1">
            <a:spLocks noChangeArrowheads="1"/>
          </p:cNvSpPr>
          <p:nvPr/>
        </p:nvSpPr>
        <p:spPr bwMode="auto">
          <a:xfrm>
            <a:off x="1219200" y="2422525"/>
            <a:ext cx="6477000" cy="1754188"/>
          </a:xfrm>
          <a:prstGeom prst="rect">
            <a:avLst/>
          </a:prstGeom>
          <a:noFill/>
          <a:ln w="9525">
            <a:noFill/>
            <a:miter lim="800000"/>
            <a:headEnd/>
            <a:tailEnd/>
          </a:ln>
        </p:spPr>
        <p:txBody>
          <a:bodyPr>
            <a:spAutoFit/>
          </a:bodyPr>
          <a:lstStyle/>
          <a:p>
            <a:pPr marL="177800" indent="-177800">
              <a:buFont typeface="Arial" pitchFamily="34" charset="0"/>
              <a:buChar char="•"/>
            </a:pPr>
            <a:r>
              <a:rPr lang="en-US" b="1"/>
              <a:t>Describe LTE Key Principles &amp; Network Identifiers</a:t>
            </a:r>
          </a:p>
          <a:p>
            <a:pPr marL="177800" indent="-177800">
              <a:buFont typeface="Arial" pitchFamily="34" charset="0"/>
              <a:buChar char="•"/>
            </a:pPr>
            <a:r>
              <a:rPr lang="en-US" b="1"/>
              <a:t>Describe LTE –EPS Architecture &amp; its main Elements</a:t>
            </a:r>
          </a:p>
          <a:p>
            <a:pPr marL="177800" indent="-177800">
              <a:buFont typeface="Arial" pitchFamily="34" charset="0"/>
              <a:buChar char="•"/>
            </a:pPr>
            <a:r>
              <a:rPr lang="en-US" b="1"/>
              <a:t>Sketch the inter networking Architecture with  3G Networks</a:t>
            </a:r>
          </a:p>
          <a:p>
            <a:pPr marL="177800" indent="-177800">
              <a:buFont typeface="Arial" pitchFamily="34" charset="0"/>
              <a:buChar char="•"/>
            </a:pPr>
            <a:r>
              <a:rPr lang="en-US" b="1"/>
              <a:t>Sketch the LTE Air interface Channel Structure</a:t>
            </a:r>
          </a:p>
          <a:p>
            <a:pPr marL="177800" indent="-177800">
              <a:buFont typeface="Arial" pitchFamily="34" charset="0"/>
              <a:buChar char="•"/>
            </a:pPr>
            <a:r>
              <a:rPr lang="en-US" b="1"/>
              <a:t>Describe the Basic Technologies used in LTE</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1"/>
          <p:cNvSpPr txBox="1">
            <a:spLocks noChangeArrowheads="1"/>
          </p:cNvSpPr>
          <p:nvPr/>
        </p:nvSpPr>
        <p:spPr bwMode="auto">
          <a:xfrm>
            <a:off x="1981200" y="2659063"/>
            <a:ext cx="7772400" cy="769937"/>
          </a:xfrm>
          <a:prstGeom prst="rect">
            <a:avLst/>
          </a:prstGeom>
          <a:noFill/>
          <a:ln w="9525">
            <a:noFill/>
            <a:miter lim="800000"/>
            <a:headEnd/>
            <a:tailEnd/>
          </a:ln>
        </p:spPr>
        <p:txBody>
          <a:bodyPr>
            <a:spAutoFit/>
          </a:bodyPr>
          <a:lstStyle/>
          <a:p>
            <a:r>
              <a:rPr lang="en-US" sz="4400"/>
              <a:t>LTE Key Parameters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572000" y="838200"/>
            <a:ext cx="2514600" cy="1905000"/>
          </a:xfrm>
          <a:prstGeom prst="ellipse">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Oval 3"/>
          <p:cNvSpPr/>
          <p:nvPr/>
        </p:nvSpPr>
        <p:spPr>
          <a:xfrm>
            <a:off x="5791200" y="2743200"/>
            <a:ext cx="2362200" cy="1981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p:cNvSpPr txBox="1"/>
          <p:nvPr/>
        </p:nvSpPr>
        <p:spPr>
          <a:xfrm>
            <a:off x="4648200" y="1295400"/>
            <a:ext cx="3276600" cy="862013"/>
          </a:xfrm>
          <a:prstGeom prst="rect">
            <a:avLst/>
          </a:prstGeom>
          <a:noFill/>
        </p:spPr>
        <p:txBody>
          <a:bodyPr>
            <a:spAutoFit/>
          </a:bodyPr>
          <a:lstStyle/>
          <a:p>
            <a:pPr>
              <a:defRPr/>
            </a:pPr>
            <a:r>
              <a:rPr lang="en-US" sz="1200" b="1" u="sng" dirty="0">
                <a:solidFill>
                  <a:schemeClr val="accent6">
                    <a:lumMod val="75000"/>
                  </a:schemeClr>
                </a:solidFill>
              </a:rPr>
              <a:t>Improved Spectrum Efficiency</a:t>
            </a:r>
          </a:p>
          <a:p>
            <a:pPr>
              <a:defRPr/>
            </a:pPr>
            <a:r>
              <a:rPr lang="it-IT" sz="1200" dirty="0"/>
              <a:t>   3-4x HSPA Rel’6 in DL*</a:t>
            </a:r>
          </a:p>
          <a:p>
            <a:pPr>
              <a:defRPr/>
            </a:pPr>
            <a:r>
              <a:rPr lang="it-IT" sz="1200" dirty="0"/>
              <a:t>   2-3x HSPA Rel’6 in UL</a:t>
            </a:r>
          </a:p>
          <a:p>
            <a:pPr>
              <a:defRPr/>
            </a:pPr>
            <a:r>
              <a:rPr lang="en-US" sz="1200" dirty="0"/>
              <a:t>   1 bps/Hz broadcast</a:t>
            </a:r>
          </a:p>
        </p:txBody>
      </p:sp>
      <p:sp>
        <p:nvSpPr>
          <p:cNvPr id="10" name="TextBox 9"/>
          <p:cNvSpPr txBox="1"/>
          <p:nvPr/>
        </p:nvSpPr>
        <p:spPr>
          <a:xfrm>
            <a:off x="5943600" y="3284538"/>
            <a:ext cx="2133600" cy="830262"/>
          </a:xfrm>
          <a:prstGeom prst="rect">
            <a:avLst/>
          </a:prstGeom>
          <a:noFill/>
        </p:spPr>
        <p:txBody>
          <a:bodyPr>
            <a:spAutoFit/>
          </a:bodyPr>
          <a:lstStyle/>
          <a:p>
            <a:pPr>
              <a:defRPr/>
            </a:pPr>
            <a:r>
              <a:rPr lang="en-US" sz="1200" b="1" u="sng" dirty="0">
                <a:solidFill>
                  <a:schemeClr val="accent6">
                    <a:lumMod val="75000"/>
                  </a:schemeClr>
                </a:solidFill>
              </a:rPr>
              <a:t>Improved Cell Edge Rates</a:t>
            </a:r>
          </a:p>
          <a:p>
            <a:pPr>
              <a:defRPr/>
            </a:pPr>
            <a:r>
              <a:rPr lang="it-IT" sz="1200" dirty="0"/>
              <a:t>   2-3x HSPA Rel’6 in DL*</a:t>
            </a:r>
          </a:p>
          <a:p>
            <a:pPr>
              <a:defRPr/>
            </a:pPr>
            <a:r>
              <a:rPr lang="it-IT" sz="1200" dirty="0"/>
              <a:t>   2-3x HSPA Rel’6 in UL</a:t>
            </a:r>
          </a:p>
          <a:p>
            <a:pPr>
              <a:defRPr/>
            </a:pPr>
            <a:r>
              <a:rPr lang="en-US" sz="1200" i="1" dirty="0"/>
              <a:t>   Full broadband coverage</a:t>
            </a:r>
            <a:endParaRPr lang="en-US" sz="1200" b="1" u="sng" dirty="0">
              <a:solidFill>
                <a:schemeClr val="accent6">
                  <a:lumMod val="75000"/>
                </a:schemeClr>
              </a:solidFill>
            </a:endParaRPr>
          </a:p>
        </p:txBody>
      </p:sp>
      <p:sp>
        <p:nvSpPr>
          <p:cNvPr id="11" name="Oval 10"/>
          <p:cNvSpPr/>
          <p:nvPr/>
        </p:nvSpPr>
        <p:spPr>
          <a:xfrm>
            <a:off x="1143000" y="838200"/>
            <a:ext cx="2514600" cy="19812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304800" y="2819400"/>
            <a:ext cx="2438400" cy="1981200"/>
          </a:xfrm>
          <a:prstGeom prst="ellipse">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1143000" y="4800600"/>
            <a:ext cx="2514600" cy="18288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4800600" y="4724400"/>
            <a:ext cx="2514600" cy="1905000"/>
          </a:xfrm>
          <a:prstGeom prst="ellipse">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Box 14"/>
          <p:cNvSpPr txBox="1"/>
          <p:nvPr/>
        </p:nvSpPr>
        <p:spPr>
          <a:xfrm>
            <a:off x="1371600" y="1371600"/>
            <a:ext cx="2286000" cy="830263"/>
          </a:xfrm>
          <a:prstGeom prst="rect">
            <a:avLst/>
          </a:prstGeom>
          <a:noFill/>
        </p:spPr>
        <p:txBody>
          <a:bodyPr>
            <a:spAutoFit/>
          </a:bodyPr>
          <a:lstStyle/>
          <a:p>
            <a:pPr>
              <a:defRPr/>
            </a:pPr>
            <a:r>
              <a:rPr lang="en-US" sz="1200" b="1" u="sng" dirty="0">
                <a:solidFill>
                  <a:schemeClr val="accent6">
                    <a:lumMod val="75000"/>
                  </a:schemeClr>
                </a:solidFill>
              </a:rPr>
              <a:t>High Peak Data Rates</a:t>
            </a:r>
          </a:p>
          <a:p>
            <a:pPr>
              <a:defRPr/>
            </a:pPr>
            <a:r>
              <a:rPr lang="pl-PL" sz="1200" dirty="0"/>
              <a:t>100 Mbps DL (20 MHz, 2x2 MIMO)</a:t>
            </a:r>
          </a:p>
          <a:p>
            <a:pPr>
              <a:defRPr/>
            </a:pPr>
            <a:r>
              <a:rPr lang="pl-PL" sz="1200" dirty="0"/>
              <a:t>50 Mbps UL (20 MHz, 1x2)</a:t>
            </a:r>
            <a:endParaRPr lang="en-US" sz="1200" u="sng" dirty="0">
              <a:solidFill>
                <a:schemeClr val="accent6">
                  <a:lumMod val="75000"/>
                </a:schemeClr>
              </a:solidFill>
            </a:endParaRPr>
          </a:p>
        </p:txBody>
      </p:sp>
      <p:sp>
        <p:nvSpPr>
          <p:cNvPr id="16" name="TextBox 15"/>
          <p:cNvSpPr txBox="1"/>
          <p:nvPr/>
        </p:nvSpPr>
        <p:spPr>
          <a:xfrm>
            <a:off x="533400" y="3544888"/>
            <a:ext cx="1981200" cy="646112"/>
          </a:xfrm>
          <a:prstGeom prst="rect">
            <a:avLst/>
          </a:prstGeom>
          <a:noFill/>
        </p:spPr>
        <p:txBody>
          <a:bodyPr>
            <a:spAutoFit/>
          </a:bodyPr>
          <a:lstStyle/>
          <a:p>
            <a:pPr>
              <a:defRPr/>
            </a:pPr>
            <a:r>
              <a:rPr lang="en-US" sz="1200" b="1" u="sng" dirty="0">
                <a:solidFill>
                  <a:schemeClr val="accent6">
                    <a:lumMod val="75000"/>
                  </a:schemeClr>
                </a:solidFill>
              </a:rPr>
              <a:t>Support Scalable BW</a:t>
            </a:r>
          </a:p>
          <a:p>
            <a:pPr>
              <a:defRPr/>
            </a:pPr>
            <a:endParaRPr lang="en-US" sz="1200" b="1" u="sng" dirty="0">
              <a:solidFill>
                <a:schemeClr val="accent6">
                  <a:lumMod val="75000"/>
                </a:schemeClr>
              </a:solidFill>
            </a:endParaRPr>
          </a:p>
          <a:p>
            <a:pPr>
              <a:defRPr/>
            </a:pPr>
            <a:r>
              <a:rPr lang="de-DE" sz="1200" dirty="0"/>
              <a:t>1.4, 3, 5, 10, 15, 20 MHz</a:t>
            </a:r>
            <a:endParaRPr lang="en-US" sz="1200" u="sng" dirty="0">
              <a:solidFill>
                <a:schemeClr val="accent6">
                  <a:lumMod val="75000"/>
                </a:schemeClr>
              </a:solidFill>
            </a:endParaRPr>
          </a:p>
        </p:txBody>
      </p:sp>
      <p:sp>
        <p:nvSpPr>
          <p:cNvPr id="17" name="TextBox 16"/>
          <p:cNvSpPr txBox="1"/>
          <p:nvPr/>
        </p:nvSpPr>
        <p:spPr>
          <a:xfrm>
            <a:off x="1447800" y="5124450"/>
            <a:ext cx="2286000" cy="1200150"/>
          </a:xfrm>
          <a:prstGeom prst="rect">
            <a:avLst/>
          </a:prstGeom>
          <a:noFill/>
        </p:spPr>
        <p:txBody>
          <a:bodyPr>
            <a:spAutoFit/>
          </a:bodyPr>
          <a:lstStyle/>
          <a:p>
            <a:pPr>
              <a:defRPr/>
            </a:pPr>
            <a:r>
              <a:rPr lang="en-US" sz="1200" b="1" u="sng" dirty="0">
                <a:solidFill>
                  <a:schemeClr val="accent6">
                    <a:lumMod val="75000"/>
                  </a:schemeClr>
                </a:solidFill>
              </a:rPr>
              <a:t>Low Latency</a:t>
            </a:r>
          </a:p>
          <a:p>
            <a:pPr>
              <a:defRPr/>
            </a:pPr>
            <a:r>
              <a:rPr lang="en-US" sz="1200" dirty="0"/>
              <a:t>&lt; 5ms user plane (UE to RAN edge)</a:t>
            </a:r>
          </a:p>
          <a:p>
            <a:pPr>
              <a:defRPr/>
            </a:pPr>
            <a:r>
              <a:rPr lang="en-US" sz="1200" dirty="0"/>
              <a:t>&lt;100ms camped to active</a:t>
            </a:r>
          </a:p>
          <a:p>
            <a:pPr>
              <a:defRPr/>
            </a:pPr>
            <a:r>
              <a:rPr lang="en-US" sz="1200" dirty="0"/>
              <a:t>&lt; 50ms dormant to active</a:t>
            </a:r>
            <a:endParaRPr lang="en-US" sz="1200" b="1" u="sng" dirty="0">
              <a:solidFill>
                <a:schemeClr val="accent6">
                  <a:lumMod val="75000"/>
                </a:schemeClr>
              </a:solidFill>
            </a:endParaRPr>
          </a:p>
          <a:p>
            <a:pPr>
              <a:defRPr/>
            </a:pPr>
            <a:endParaRPr lang="en-US" sz="1200" u="sng" dirty="0">
              <a:solidFill>
                <a:schemeClr val="accent6">
                  <a:lumMod val="75000"/>
                </a:schemeClr>
              </a:solidFill>
            </a:endParaRPr>
          </a:p>
        </p:txBody>
      </p:sp>
      <p:sp>
        <p:nvSpPr>
          <p:cNvPr id="18" name="TextBox 17"/>
          <p:cNvSpPr txBox="1"/>
          <p:nvPr/>
        </p:nvSpPr>
        <p:spPr>
          <a:xfrm>
            <a:off x="5181600" y="5105400"/>
            <a:ext cx="2133600" cy="830263"/>
          </a:xfrm>
          <a:prstGeom prst="rect">
            <a:avLst/>
          </a:prstGeom>
          <a:noFill/>
        </p:spPr>
        <p:txBody>
          <a:bodyPr>
            <a:spAutoFit/>
          </a:bodyPr>
          <a:lstStyle/>
          <a:p>
            <a:pPr>
              <a:defRPr/>
            </a:pPr>
            <a:r>
              <a:rPr lang="en-US" sz="1200" b="1" u="sng" dirty="0">
                <a:solidFill>
                  <a:schemeClr val="accent6">
                    <a:lumMod val="75000"/>
                  </a:schemeClr>
                </a:solidFill>
              </a:rPr>
              <a:t>Packet Domain Only</a:t>
            </a:r>
          </a:p>
          <a:p>
            <a:pPr>
              <a:defRPr/>
            </a:pPr>
            <a:r>
              <a:rPr lang="en-US" sz="1200" dirty="0"/>
              <a:t>   High VoIP capacity</a:t>
            </a:r>
          </a:p>
          <a:p>
            <a:pPr>
              <a:defRPr/>
            </a:pPr>
            <a:r>
              <a:rPr lang="en-US" sz="1200" dirty="0"/>
              <a:t>   Simplified network         architecture</a:t>
            </a:r>
            <a:endParaRPr lang="en-US" sz="1200" u="sng" dirty="0">
              <a:solidFill>
                <a:schemeClr val="accent6">
                  <a:lumMod val="75000"/>
                </a:schemeClr>
              </a:solidFill>
            </a:endParaRPr>
          </a:p>
        </p:txBody>
      </p:sp>
      <p:pic>
        <p:nvPicPr>
          <p:cNvPr id="67598" name="Picture 2"/>
          <p:cNvPicPr>
            <a:picLocks noChangeAspect="1" noChangeArrowheads="1"/>
          </p:cNvPicPr>
          <p:nvPr/>
        </p:nvPicPr>
        <p:blipFill>
          <a:blip r:embed="rId3"/>
          <a:srcRect/>
          <a:stretch>
            <a:fillRect/>
          </a:stretch>
        </p:blipFill>
        <p:spPr bwMode="auto">
          <a:xfrm>
            <a:off x="3124200" y="2743200"/>
            <a:ext cx="2020888" cy="2133600"/>
          </a:xfrm>
          <a:prstGeom prst="rect">
            <a:avLst/>
          </a:prstGeom>
          <a:noFill/>
          <a:ln w="9525">
            <a:solidFill>
              <a:schemeClr val="tx1"/>
            </a:solidFill>
            <a:miter lim="800000"/>
            <a:headEnd/>
            <a:tailEnd/>
          </a:ln>
        </p:spPr>
      </p:pic>
      <p:sp>
        <p:nvSpPr>
          <p:cNvPr id="67599" name="TextBox 19"/>
          <p:cNvSpPr txBox="1">
            <a:spLocks noChangeArrowheads="1"/>
          </p:cNvSpPr>
          <p:nvPr/>
        </p:nvSpPr>
        <p:spPr bwMode="auto">
          <a:xfrm>
            <a:off x="1143000" y="468313"/>
            <a:ext cx="6934200" cy="369332"/>
          </a:xfrm>
          <a:prstGeom prst="rect">
            <a:avLst/>
          </a:prstGeom>
          <a:noFill/>
          <a:ln w="9525">
            <a:noFill/>
            <a:miter lim="800000"/>
            <a:headEnd/>
            <a:tailEnd/>
          </a:ln>
        </p:spPr>
        <p:txBody>
          <a:bodyPr wrap="square">
            <a:spAutoFit/>
          </a:bodyPr>
          <a:lstStyle/>
          <a:p>
            <a:r>
              <a:rPr lang="en-US" b="1" dirty="0" smtClean="0"/>
              <a:t>      LTE </a:t>
            </a:r>
            <a:r>
              <a:rPr lang="en-US" b="1" dirty="0"/>
              <a:t>Requirements and Performance </a:t>
            </a:r>
            <a:r>
              <a:rPr lang="en-US" b="1" dirty="0" smtClean="0"/>
              <a:t>Targets   </a:t>
            </a:r>
            <a:endParaRPr lang="en-US"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219200" y="76200"/>
            <a:ext cx="8229600" cy="1143000"/>
          </a:xfrm>
        </p:spPr>
        <p:txBody>
          <a:bodyPr/>
          <a:lstStyle/>
          <a:p>
            <a:r>
              <a:rPr lang="en-US" sz="2000" b="1" dirty="0" smtClean="0">
                <a:latin typeface="Arial" pitchFamily="34" charset="0"/>
                <a:cs typeface="Arial" pitchFamily="34" charset="0"/>
              </a:rPr>
              <a:t>                                     LTE Key Parameters</a:t>
            </a:r>
          </a:p>
        </p:txBody>
      </p:sp>
      <p:pic>
        <p:nvPicPr>
          <p:cNvPr id="68611" name="Picture 2"/>
          <p:cNvPicPr>
            <a:picLocks noGrp="1" noChangeAspect="1" noChangeArrowheads="1"/>
          </p:cNvPicPr>
          <p:nvPr>
            <p:ph idx="1"/>
          </p:nvPr>
        </p:nvPicPr>
        <p:blipFill>
          <a:blip r:embed="rId3"/>
          <a:srcRect/>
          <a:stretch>
            <a:fillRect/>
          </a:stretch>
        </p:blipFill>
        <p:spPr>
          <a:xfrm>
            <a:off x="76200" y="1447800"/>
            <a:ext cx="8482013" cy="4572000"/>
          </a:xfrm>
          <a:blipFill dpi="0" rotWithShape="1">
            <a:blip r:embed="rId4"/>
            <a:srcRect/>
            <a:tile tx="0" ty="0" sx="100000" sy="100000" flip="none" algn="tl"/>
          </a:blip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3"/>
          <a:srcRect/>
          <a:stretch>
            <a:fillRect/>
          </a:stretch>
        </p:blipFill>
        <p:spPr bwMode="auto">
          <a:xfrm>
            <a:off x="457200" y="1295400"/>
            <a:ext cx="942975" cy="838200"/>
          </a:xfrm>
          <a:prstGeom prst="rect">
            <a:avLst/>
          </a:prstGeom>
          <a:noFill/>
          <a:ln w="9525">
            <a:noFill/>
            <a:miter lim="800000"/>
            <a:headEnd/>
            <a:tailEnd/>
          </a:ln>
        </p:spPr>
      </p:pic>
      <p:pic>
        <p:nvPicPr>
          <p:cNvPr id="69635" name="Picture 3"/>
          <p:cNvPicPr>
            <a:picLocks noChangeAspect="1" noChangeArrowheads="1"/>
          </p:cNvPicPr>
          <p:nvPr/>
        </p:nvPicPr>
        <p:blipFill>
          <a:blip r:embed="rId4"/>
          <a:srcRect/>
          <a:stretch>
            <a:fillRect/>
          </a:stretch>
        </p:blipFill>
        <p:spPr bwMode="auto">
          <a:xfrm>
            <a:off x="3276600" y="3276600"/>
            <a:ext cx="2247900" cy="1323975"/>
          </a:xfrm>
          <a:prstGeom prst="rect">
            <a:avLst/>
          </a:prstGeom>
          <a:noFill/>
          <a:ln w="9525">
            <a:noFill/>
            <a:miter lim="800000"/>
            <a:headEnd/>
            <a:tailEnd/>
          </a:ln>
        </p:spPr>
      </p:pic>
      <p:pic>
        <p:nvPicPr>
          <p:cNvPr id="69636" name="Picture 4"/>
          <p:cNvPicPr>
            <a:picLocks noChangeAspect="1" noChangeArrowheads="1"/>
          </p:cNvPicPr>
          <p:nvPr/>
        </p:nvPicPr>
        <p:blipFill>
          <a:blip r:embed="rId5"/>
          <a:srcRect/>
          <a:stretch>
            <a:fillRect/>
          </a:stretch>
        </p:blipFill>
        <p:spPr bwMode="auto">
          <a:xfrm>
            <a:off x="6400800" y="1447800"/>
            <a:ext cx="1200150" cy="1009650"/>
          </a:xfrm>
          <a:prstGeom prst="rect">
            <a:avLst/>
          </a:prstGeom>
          <a:noFill/>
          <a:ln w="9525">
            <a:noFill/>
            <a:miter lim="800000"/>
            <a:headEnd/>
            <a:tailEnd/>
          </a:ln>
        </p:spPr>
      </p:pic>
      <p:pic>
        <p:nvPicPr>
          <p:cNvPr id="69637" name="Picture 5"/>
          <p:cNvPicPr>
            <a:picLocks noChangeAspect="1" noChangeArrowheads="1"/>
          </p:cNvPicPr>
          <p:nvPr/>
        </p:nvPicPr>
        <p:blipFill>
          <a:blip r:embed="rId6"/>
          <a:srcRect/>
          <a:stretch>
            <a:fillRect/>
          </a:stretch>
        </p:blipFill>
        <p:spPr bwMode="auto">
          <a:xfrm>
            <a:off x="3962400" y="5067300"/>
            <a:ext cx="990600" cy="571500"/>
          </a:xfrm>
          <a:prstGeom prst="rect">
            <a:avLst/>
          </a:prstGeom>
          <a:noFill/>
          <a:ln w="9525">
            <a:noFill/>
            <a:miter lim="800000"/>
            <a:headEnd/>
            <a:tailEnd/>
          </a:ln>
        </p:spPr>
      </p:pic>
      <p:pic>
        <p:nvPicPr>
          <p:cNvPr id="69638" name="Picture 6"/>
          <p:cNvPicPr>
            <a:picLocks noChangeAspect="1" noChangeArrowheads="1"/>
          </p:cNvPicPr>
          <p:nvPr/>
        </p:nvPicPr>
        <p:blipFill>
          <a:blip r:embed="rId7"/>
          <a:srcRect/>
          <a:stretch>
            <a:fillRect/>
          </a:stretch>
        </p:blipFill>
        <p:spPr bwMode="auto">
          <a:xfrm>
            <a:off x="6400800" y="3505200"/>
            <a:ext cx="1847850" cy="800100"/>
          </a:xfrm>
          <a:prstGeom prst="rect">
            <a:avLst/>
          </a:prstGeom>
          <a:noFill/>
          <a:ln w="9525">
            <a:noFill/>
            <a:miter lim="800000"/>
            <a:headEnd/>
            <a:tailEnd/>
          </a:ln>
        </p:spPr>
      </p:pic>
      <p:pic>
        <p:nvPicPr>
          <p:cNvPr id="69639" name="Picture 7"/>
          <p:cNvPicPr>
            <a:picLocks noChangeAspect="1" noChangeArrowheads="1"/>
          </p:cNvPicPr>
          <p:nvPr/>
        </p:nvPicPr>
        <p:blipFill>
          <a:blip r:embed="rId8"/>
          <a:srcRect/>
          <a:stretch>
            <a:fillRect/>
          </a:stretch>
        </p:blipFill>
        <p:spPr bwMode="auto">
          <a:xfrm>
            <a:off x="3505200" y="1371600"/>
            <a:ext cx="1276350" cy="733425"/>
          </a:xfrm>
          <a:prstGeom prst="rect">
            <a:avLst/>
          </a:prstGeom>
          <a:noFill/>
          <a:ln w="9525">
            <a:noFill/>
            <a:miter lim="800000"/>
            <a:headEnd/>
            <a:tailEnd/>
          </a:ln>
        </p:spPr>
      </p:pic>
      <p:pic>
        <p:nvPicPr>
          <p:cNvPr id="69640" name="Picture 8"/>
          <p:cNvPicPr>
            <a:picLocks noChangeAspect="1" noChangeArrowheads="1"/>
          </p:cNvPicPr>
          <p:nvPr/>
        </p:nvPicPr>
        <p:blipFill>
          <a:blip r:embed="rId9"/>
          <a:srcRect/>
          <a:stretch>
            <a:fillRect/>
          </a:stretch>
        </p:blipFill>
        <p:spPr bwMode="auto">
          <a:xfrm>
            <a:off x="685800" y="3429000"/>
            <a:ext cx="1609725" cy="819150"/>
          </a:xfrm>
          <a:prstGeom prst="rect">
            <a:avLst/>
          </a:prstGeom>
          <a:noFill/>
          <a:ln w="9525">
            <a:noFill/>
            <a:miter lim="800000"/>
            <a:headEnd/>
            <a:tailEnd/>
          </a:ln>
        </p:spPr>
      </p:pic>
      <p:sp>
        <p:nvSpPr>
          <p:cNvPr id="69641" name="TextBox 10"/>
          <p:cNvSpPr txBox="1">
            <a:spLocks noChangeArrowheads="1"/>
          </p:cNvSpPr>
          <p:nvPr/>
        </p:nvSpPr>
        <p:spPr bwMode="auto">
          <a:xfrm>
            <a:off x="533400" y="2133600"/>
            <a:ext cx="1143000" cy="307975"/>
          </a:xfrm>
          <a:prstGeom prst="rect">
            <a:avLst/>
          </a:prstGeom>
          <a:noFill/>
          <a:ln w="9525">
            <a:noFill/>
            <a:miter lim="800000"/>
            <a:headEnd/>
            <a:tailEnd/>
          </a:ln>
        </p:spPr>
        <p:txBody>
          <a:bodyPr>
            <a:spAutoFit/>
          </a:bodyPr>
          <a:lstStyle/>
          <a:p>
            <a:r>
              <a:rPr lang="en-US" sz="1400" b="1"/>
              <a:t>64 QAM</a:t>
            </a:r>
          </a:p>
        </p:txBody>
      </p:sp>
      <p:sp>
        <p:nvSpPr>
          <p:cNvPr id="69642" name="TextBox 11"/>
          <p:cNvSpPr txBox="1">
            <a:spLocks noChangeArrowheads="1"/>
          </p:cNvSpPr>
          <p:nvPr/>
        </p:nvSpPr>
        <p:spPr bwMode="auto">
          <a:xfrm>
            <a:off x="3200400" y="2133600"/>
            <a:ext cx="2286000" cy="307975"/>
          </a:xfrm>
          <a:prstGeom prst="rect">
            <a:avLst/>
          </a:prstGeom>
          <a:noFill/>
          <a:ln w="9525">
            <a:noFill/>
            <a:miter lim="800000"/>
            <a:headEnd/>
            <a:tailEnd/>
          </a:ln>
        </p:spPr>
        <p:txBody>
          <a:bodyPr>
            <a:spAutoFit/>
          </a:bodyPr>
          <a:lstStyle/>
          <a:p>
            <a:r>
              <a:rPr lang="en-US" sz="1400" b="1"/>
              <a:t>Advanced scheduling</a:t>
            </a:r>
          </a:p>
        </p:txBody>
      </p:sp>
      <p:sp>
        <p:nvSpPr>
          <p:cNvPr id="69643" name="TextBox 13"/>
          <p:cNvSpPr txBox="1">
            <a:spLocks noChangeArrowheads="1"/>
          </p:cNvSpPr>
          <p:nvPr/>
        </p:nvSpPr>
        <p:spPr bwMode="auto">
          <a:xfrm>
            <a:off x="6172200" y="4267200"/>
            <a:ext cx="3429000" cy="307975"/>
          </a:xfrm>
          <a:prstGeom prst="rect">
            <a:avLst/>
          </a:prstGeom>
          <a:noFill/>
          <a:ln w="9525">
            <a:noFill/>
            <a:miter lim="800000"/>
            <a:headEnd/>
            <a:tailEnd/>
          </a:ln>
        </p:spPr>
        <p:txBody>
          <a:bodyPr>
            <a:spAutoFit/>
          </a:bodyPr>
          <a:lstStyle/>
          <a:p>
            <a:r>
              <a:rPr lang="en-US" sz="1400" b="1"/>
              <a:t>ARQ(Automatic repeat request)</a:t>
            </a:r>
          </a:p>
        </p:txBody>
      </p:sp>
      <p:sp>
        <p:nvSpPr>
          <p:cNvPr id="69644" name="TextBox 14"/>
          <p:cNvSpPr txBox="1">
            <a:spLocks noChangeArrowheads="1"/>
          </p:cNvSpPr>
          <p:nvPr/>
        </p:nvSpPr>
        <p:spPr bwMode="auto">
          <a:xfrm>
            <a:off x="228600" y="4267200"/>
            <a:ext cx="2667000" cy="523875"/>
          </a:xfrm>
          <a:prstGeom prst="rect">
            <a:avLst/>
          </a:prstGeom>
          <a:noFill/>
          <a:ln w="9525">
            <a:noFill/>
            <a:miter lim="800000"/>
            <a:headEnd/>
            <a:tailEnd/>
          </a:ln>
        </p:spPr>
        <p:txBody>
          <a:bodyPr>
            <a:spAutoFit/>
          </a:bodyPr>
          <a:lstStyle/>
          <a:p>
            <a:r>
              <a:rPr lang="en-US" sz="1400" b="1"/>
              <a:t>Fast link Adaptation due to channel behavior </a:t>
            </a:r>
          </a:p>
        </p:txBody>
      </p:sp>
      <p:sp>
        <p:nvSpPr>
          <p:cNvPr id="69645" name="TextBox 15"/>
          <p:cNvSpPr txBox="1">
            <a:spLocks noChangeArrowheads="1"/>
          </p:cNvSpPr>
          <p:nvPr/>
        </p:nvSpPr>
        <p:spPr bwMode="auto">
          <a:xfrm>
            <a:off x="3886200" y="5638800"/>
            <a:ext cx="1600200" cy="738188"/>
          </a:xfrm>
          <a:prstGeom prst="rect">
            <a:avLst/>
          </a:prstGeom>
          <a:noFill/>
          <a:ln w="9525">
            <a:noFill/>
            <a:miter lim="800000"/>
            <a:headEnd/>
            <a:tailEnd/>
          </a:ln>
        </p:spPr>
        <p:txBody>
          <a:bodyPr>
            <a:spAutoFit/>
          </a:bodyPr>
          <a:lstStyle/>
          <a:p>
            <a:r>
              <a:rPr lang="en-US" sz="1400" b="1"/>
              <a:t>Scalable</a:t>
            </a:r>
          </a:p>
          <a:p>
            <a:r>
              <a:rPr lang="en-US" sz="1400" b="1"/>
              <a:t>DL:OFDMA</a:t>
            </a:r>
          </a:p>
          <a:p>
            <a:r>
              <a:rPr lang="en-US" sz="1400" b="1"/>
              <a:t>UL:SC-FDMA</a:t>
            </a:r>
          </a:p>
        </p:txBody>
      </p:sp>
      <p:sp>
        <p:nvSpPr>
          <p:cNvPr id="17" name="TextBox 16"/>
          <p:cNvSpPr txBox="1"/>
          <p:nvPr/>
        </p:nvSpPr>
        <p:spPr>
          <a:xfrm>
            <a:off x="1219200" y="449262"/>
            <a:ext cx="6248400" cy="769938"/>
          </a:xfrm>
          <a:prstGeom prst="rect">
            <a:avLst/>
          </a:prstGeom>
          <a:noFill/>
        </p:spPr>
        <p:txBody>
          <a:bodyPr>
            <a:spAutoFit/>
          </a:bodyPr>
          <a:lstStyle/>
          <a:p>
            <a:pPr>
              <a:defRPr/>
            </a:pPr>
            <a:r>
              <a:rPr lang="en-US" sz="2000" b="1" dirty="0" smtClean="0"/>
              <a:t>     Key </a:t>
            </a:r>
            <a:r>
              <a:rPr lang="en-US" sz="2000" b="1" dirty="0"/>
              <a:t>Principles of the LTE Air Interface </a:t>
            </a:r>
          </a:p>
          <a:p>
            <a:pPr>
              <a:defRPr/>
            </a:pPr>
            <a:endParaRPr lang="en-US" sz="2400" dirty="0">
              <a:latin typeface="+mj-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381000" y="-76200"/>
            <a:ext cx="8686800" cy="1143000"/>
          </a:xfrm>
        </p:spPr>
        <p:txBody>
          <a:bodyPr/>
          <a:lstStyle/>
          <a:p>
            <a:r>
              <a:rPr lang="en-US" sz="2000" b="1" smtClean="0"/>
              <a:t>LTE Frequency Bands and  Spectrum Allocations</a:t>
            </a:r>
          </a:p>
        </p:txBody>
      </p:sp>
      <p:pic>
        <p:nvPicPr>
          <p:cNvPr id="70659" name="Picture 2"/>
          <p:cNvPicPr>
            <a:picLocks noChangeAspect="1" noChangeArrowheads="1"/>
          </p:cNvPicPr>
          <p:nvPr/>
        </p:nvPicPr>
        <p:blipFill>
          <a:blip r:embed="rId3"/>
          <a:srcRect/>
          <a:stretch>
            <a:fillRect/>
          </a:stretch>
        </p:blipFill>
        <p:spPr bwMode="auto">
          <a:xfrm>
            <a:off x="1219200" y="762000"/>
            <a:ext cx="3995738" cy="5867400"/>
          </a:xfrm>
          <a:prstGeom prst="rect">
            <a:avLst/>
          </a:prstGeom>
          <a:noFill/>
          <a:ln w="9525">
            <a:solidFill>
              <a:schemeClr val="tx1"/>
            </a:solidFill>
            <a:miter lim="800000"/>
            <a:headEnd/>
            <a:tailEnd/>
          </a:ln>
        </p:spPr>
      </p:pic>
      <p:pic>
        <p:nvPicPr>
          <p:cNvPr id="70660" name="Picture 3"/>
          <p:cNvPicPr>
            <a:picLocks noChangeAspect="1" noChangeArrowheads="1"/>
          </p:cNvPicPr>
          <p:nvPr/>
        </p:nvPicPr>
        <p:blipFill>
          <a:blip r:embed="rId4"/>
          <a:srcRect/>
          <a:stretch>
            <a:fillRect/>
          </a:stretch>
        </p:blipFill>
        <p:spPr bwMode="auto">
          <a:xfrm>
            <a:off x="5334000" y="2590800"/>
            <a:ext cx="3330575" cy="1981200"/>
          </a:xfrm>
          <a:prstGeom prst="rect">
            <a:avLst/>
          </a:prstGeom>
          <a:noFill/>
          <a:ln w="9525">
            <a:noFill/>
            <a:miter lim="800000"/>
            <a:headEnd/>
            <a:tailEnd/>
          </a:ln>
        </p:spPr>
      </p:pic>
      <p:sp>
        <p:nvSpPr>
          <p:cNvPr id="70661" name="TextBox 6"/>
          <p:cNvSpPr txBox="1">
            <a:spLocks noChangeArrowheads="1"/>
          </p:cNvSpPr>
          <p:nvPr/>
        </p:nvSpPr>
        <p:spPr bwMode="auto">
          <a:xfrm>
            <a:off x="5257800" y="762000"/>
            <a:ext cx="3352800" cy="923925"/>
          </a:xfrm>
          <a:prstGeom prst="rect">
            <a:avLst/>
          </a:prstGeom>
          <a:noFill/>
          <a:ln w="9525">
            <a:noFill/>
            <a:miter lim="800000"/>
            <a:headEnd/>
            <a:tailEnd/>
          </a:ln>
        </p:spPr>
        <p:txBody>
          <a:bodyPr>
            <a:spAutoFit/>
          </a:bodyPr>
          <a:lstStyle/>
          <a:p>
            <a:r>
              <a:rPr lang="en-US" b="1"/>
              <a:t>FDD LTE frequency band Allocations</a:t>
            </a:r>
          </a:p>
          <a:p>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3"/>
          <a:srcRect/>
          <a:stretch>
            <a:fillRect/>
          </a:stretch>
        </p:blipFill>
        <p:spPr bwMode="auto">
          <a:xfrm>
            <a:off x="1371600" y="2057400"/>
            <a:ext cx="4295775" cy="2828925"/>
          </a:xfrm>
          <a:prstGeom prst="rect">
            <a:avLst/>
          </a:prstGeom>
          <a:noFill/>
          <a:ln w="9525">
            <a:solidFill>
              <a:schemeClr val="tx1"/>
            </a:solidFill>
            <a:miter lim="800000"/>
            <a:headEnd/>
            <a:tailEnd/>
          </a:ln>
        </p:spPr>
      </p:pic>
      <p:sp>
        <p:nvSpPr>
          <p:cNvPr id="71683" name="TextBox 3"/>
          <p:cNvSpPr txBox="1">
            <a:spLocks noChangeArrowheads="1"/>
          </p:cNvSpPr>
          <p:nvPr/>
        </p:nvSpPr>
        <p:spPr bwMode="auto">
          <a:xfrm>
            <a:off x="1828800" y="1362075"/>
            <a:ext cx="3352800" cy="923925"/>
          </a:xfrm>
          <a:prstGeom prst="rect">
            <a:avLst/>
          </a:prstGeom>
          <a:noFill/>
          <a:ln w="9525">
            <a:noFill/>
            <a:miter lim="800000"/>
            <a:headEnd/>
            <a:tailEnd/>
          </a:ln>
        </p:spPr>
        <p:txBody>
          <a:bodyPr>
            <a:spAutoFit/>
          </a:bodyPr>
          <a:lstStyle/>
          <a:p>
            <a:r>
              <a:rPr lang="en-US" b="1"/>
              <a:t>TDD LTE frequency band Allocations</a:t>
            </a:r>
          </a:p>
          <a:p>
            <a:endParaRPr lang="en-US"/>
          </a:p>
        </p:txBody>
      </p:sp>
      <p:sp>
        <p:nvSpPr>
          <p:cNvPr id="4" name="Title 1"/>
          <p:cNvSpPr txBox="1">
            <a:spLocks/>
          </p:cNvSpPr>
          <p:nvPr/>
        </p:nvSpPr>
        <p:spPr>
          <a:xfrm>
            <a:off x="-381000" y="304800"/>
            <a:ext cx="8686800" cy="1143000"/>
          </a:xfrm>
          <a:prstGeom prst="rect">
            <a:avLst/>
          </a:prstGeom>
        </p:spPr>
        <p:txBody>
          <a:bodyPr/>
          <a:lstStyle/>
          <a:p>
            <a:pPr algn="ctr" eaLnBrk="0" hangingPunct="0">
              <a:defRPr/>
            </a:pPr>
            <a:r>
              <a:rPr lang="en-US" sz="2000" b="1" dirty="0">
                <a:latin typeface="+mj-lt"/>
                <a:ea typeface="+mj-ea"/>
                <a:cs typeface="+mj-cs"/>
              </a:rPr>
              <a:t>LTE Frequency Bands and  Spectrum Allocations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76200"/>
            <a:ext cx="8229600" cy="1143000"/>
          </a:xfrm>
        </p:spPr>
        <p:txBody>
          <a:bodyPr/>
          <a:lstStyle/>
          <a:p>
            <a:r>
              <a:rPr lang="en-US" sz="2000" b="1" dirty="0" smtClean="0">
                <a:latin typeface="Arial" pitchFamily="34" charset="0"/>
                <a:ea typeface="Aharoni"/>
                <a:cs typeface="Arial" pitchFamily="34" charset="0"/>
              </a:rPr>
              <a:t>Available LTE Spectrum</a:t>
            </a:r>
          </a:p>
        </p:txBody>
      </p:sp>
      <p:pic>
        <p:nvPicPr>
          <p:cNvPr id="28677" name="Picture 5"/>
          <p:cNvPicPr>
            <a:picLocks noChangeAspect="1" noChangeArrowheads="1"/>
          </p:cNvPicPr>
          <p:nvPr/>
        </p:nvPicPr>
        <p:blipFill>
          <a:blip r:embed="rId3"/>
          <a:srcRect/>
          <a:stretch>
            <a:fillRect/>
          </a:stretch>
        </p:blipFill>
        <p:spPr bwMode="auto">
          <a:xfrm>
            <a:off x="152400" y="1447800"/>
            <a:ext cx="8839200" cy="4497388"/>
          </a:xfrm>
          <a:prstGeom prst="rect">
            <a:avLst/>
          </a:prstGeom>
          <a:noFill/>
          <a:ln w="9525" cap="flat" cmpd="sng" algn="ctr">
            <a:noFill/>
            <a:prstDash val="solid"/>
            <a:miter lim="800000"/>
            <a:headEnd/>
            <a:tailEnd/>
          </a:ln>
          <a:effectLst>
            <a:prstShdw prst="shdw17" dist="17961" dir="2700000">
              <a:schemeClr val="bg1">
                <a:gamma/>
                <a:shade val="60000"/>
                <a:invGamma/>
              </a:schemeClr>
            </a:prstShdw>
          </a:effec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1"/>
          <p:cNvSpPr txBox="1">
            <a:spLocks noChangeArrowheads="1"/>
          </p:cNvSpPr>
          <p:nvPr/>
        </p:nvSpPr>
        <p:spPr bwMode="auto">
          <a:xfrm>
            <a:off x="1524000" y="53975"/>
            <a:ext cx="6858000" cy="708025"/>
          </a:xfrm>
          <a:prstGeom prst="rect">
            <a:avLst/>
          </a:prstGeom>
          <a:noFill/>
          <a:ln w="9525">
            <a:noFill/>
            <a:miter lim="800000"/>
            <a:headEnd/>
            <a:tailEnd/>
          </a:ln>
        </p:spPr>
        <p:txBody>
          <a:bodyPr>
            <a:spAutoFit/>
          </a:bodyPr>
          <a:lstStyle/>
          <a:p>
            <a:r>
              <a:rPr lang="en-US" sz="2000" b="1" dirty="0"/>
              <a:t>Network Elements and the UE Identifiers </a:t>
            </a:r>
          </a:p>
          <a:p>
            <a:r>
              <a:rPr lang="en-US" sz="2000" b="1" dirty="0"/>
              <a:t> of LTE/SAE</a:t>
            </a:r>
          </a:p>
        </p:txBody>
      </p:sp>
      <p:sp>
        <p:nvSpPr>
          <p:cNvPr id="3" name="Rounded Rectangle 2"/>
          <p:cNvSpPr/>
          <p:nvPr/>
        </p:nvSpPr>
        <p:spPr>
          <a:xfrm>
            <a:off x="2057400" y="1219200"/>
            <a:ext cx="4419600" cy="19050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Rounded Rectangle 3"/>
          <p:cNvSpPr/>
          <p:nvPr/>
        </p:nvSpPr>
        <p:spPr>
          <a:xfrm>
            <a:off x="2057400" y="3200400"/>
            <a:ext cx="4572000" cy="21336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3737" name="TextBox 6"/>
          <p:cNvSpPr txBox="1">
            <a:spLocks noChangeArrowheads="1"/>
          </p:cNvSpPr>
          <p:nvPr/>
        </p:nvSpPr>
        <p:spPr bwMode="auto">
          <a:xfrm>
            <a:off x="2362200" y="1524000"/>
            <a:ext cx="3886200" cy="954107"/>
          </a:xfrm>
          <a:prstGeom prst="rect">
            <a:avLst/>
          </a:prstGeom>
          <a:noFill/>
          <a:ln w="9525">
            <a:noFill/>
            <a:miter lim="800000"/>
            <a:headEnd/>
            <a:tailEnd/>
          </a:ln>
        </p:spPr>
        <p:txBody>
          <a:bodyPr>
            <a:spAutoFit/>
          </a:bodyPr>
          <a:lstStyle/>
          <a:p>
            <a:r>
              <a:rPr lang="en-US" sz="2000" b="1" dirty="0"/>
              <a:t>Network</a:t>
            </a:r>
          </a:p>
          <a:p>
            <a:pPr marL="109538" indent="-109538">
              <a:buFont typeface="Arial" pitchFamily="34" charset="0"/>
              <a:buChar char="•"/>
            </a:pPr>
            <a:r>
              <a:rPr lang="en-US" b="1" dirty="0"/>
              <a:t>PLMN ID(MCC+MNC) 24 Bit</a:t>
            </a:r>
          </a:p>
          <a:p>
            <a:pPr marL="109538" indent="-109538">
              <a:buFont typeface="Arial" pitchFamily="34" charset="0"/>
              <a:buChar char="•"/>
            </a:pPr>
            <a:r>
              <a:rPr lang="en-US" b="1" dirty="0"/>
              <a:t>EPS Bearer ID</a:t>
            </a:r>
          </a:p>
        </p:txBody>
      </p:sp>
      <p:sp>
        <p:nvSpPr>
          <p:cNvPr id="73738" name="TextBox 7"/>
          <p:cNvSpPr txBox="1">
            <a:spLocks noChangeArrowheads="1"/>
          </p:cNvSpPr>
          <p:nvPr/>
        </p:nvSpPr>
        <p:spPr bwMode="auto">
          <a:xfrm>
            <a:off x="2362200" y="3429000"/>
            <a:ext cx="4114800" cy="1785104"/>
          </a:xfrm>
          <a:prstGeom prst="rect">
            <a:avLst/>
          </a:prstGeom>
          <a:noFill/>
          <a:ln w="9525">
            <a:noFill/>
            <a:miter lim="800000"/>
            <a:headEnd/>
            <a:tailEnd/>
          </a:ln>
        </p:spPr>
        <p:txBody>
          <a:bodyPr>
            <a:spAutoFit/>
          </a:bodyPr>
          <a:lstStyle/>
          <a:p>
            <a:r>
              <a:rPr lang="en-US" sz="2000" b="1" dirty="0"/>
              <a:t>Networks Entities</a:t>
            </a:r>
          </a:p>
          <a:p>
            <a:pPr marL="109538" indent="-109538">
              <a:buFont typeface="Arial" pitchFamily="34" charset="0"/>
              <a:buChar char="•"/>
            </a:pPr>
            <a:r>
              <a:rPr lang="en-US" b="1" dirty="0"/>
              <a:t>MMEI=MMEGI +MMEC 16+8 Bit</a:t>
            </a:r>
          </a:p>
          <a:p>
            <a:pPr marL="109538" indent="-109538">
              <a:buFont typeface="Arial" pitchFamily="34" charset="0"/>
              <a:buChar char="•"/>
            </a:pPr>
            <a:r>
              <a:rPr lang="en-US" b="1" dirty="0"/>
              <a:t>GUMMEI=MCC+MNC+MMEI</a:t>
            </a:r>
          </a:p>
          <a:p>
            <a:pPr marL="109538" indent="-109538">
              <a:buFont typeface="Arial" pitchFamily="34" charset="0"/>
              <a:buChar char="•"/>
            </a:pPr>
            <a:r>
              <a:rPr lang="en-US" b="1" dirty="0"/>
              <a:t>Physical Cell ID  9 Bit </a:t>
            </a:r>
          </a:p>
          <a:p>
            <a:pPr marL="109538" indent="-109538">
              <a:buFont typeface="Arial" pitchFamily="34" charset="0"/>
              <a:buChar char="•"/>
            </a:pPr>
            <a:r>
              <a:rPr lang="en-US" b="1" dirty="0" err="1"/>
              <a:t>eNB</a:t>
            </a:r>
            <a:r>
              <a:rPr lang="en-US" b="1" dirty="0"/>
              <a:t>/cell ID</a:t>
            </a:r>
          </a:p>
          <a:p>
            <a:pPr marL="109538" indent="-109538">
              <a:buFont typeface="Arial" pitchFamily="34" charset="0"/>
              <a:buChar char="•"/>
            </a:pPr>
            <a:r>
              <a:rPr lang="en-US" b="1" dirty="0"/>
              <a:t>TAI=MCC+MNC+TAC 32 Bit</a:t>
            </a:r>
          </a:p>
        </p:txBody>
      </p:sp>
      <p:cxnSp>
        <p:nvCxnSpPr>
          <p:cNvPr id="13" name="Straight Connector 12"/>
          <p:cNvCxnSpPr/>
          <p:nvPr/>
        </p:nvCxnSpPr>
        <p:spPr>
          <a:xfrm>
            <a:off x="1219200" y="2133600"/>
            <a:ext cx="838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19200" y="3962400"/>
            <a:ext cx="838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304801" y="3048000"/>
            <a:ext cx="1828800"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0" y="2706688"/>
            <a:ext cx="1447800" cy="646112"/>
          </a:xfrm>
          <a:prstGeom prst="rect">
            <a:avLst/>
          </a:prstGeom>
          <a:noFill/>
        </p:spPr>
        <p:txBody>
          <a:bodyPr>
            <a:spAutoFit/>
          </a:bodyPr>
          <a:lstStyle/>
          <a:p>
            <a:pPr>
              <a:defRPr/>
            </a:pPr>
            <a:r>
              <a:rPr lang="en-US" b="1" dirty="0">
                <a:solidFill>
                  <a:schemeClr val="accent6">
                    <a:lumMod val="50000"/>
                  </a:schemeClr>
                </a:solidFill>
                <a:latin typeface="Arial Black" pitchFamily="34" charset="0"/>
              </a:rPr>
              <a:t>LTE/SAE ID’S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a:srcRect/>
          <a:stretch>
            <a:fillRect/>
          </a:stretch>
        </p:blipFill>
        <p:spPr bwMode="auto">
          <a:xfrm>
            <a:off x="1600200" y="4038600"/>
            <a:ext cx="6475413" cy="2514600"/>
          </a:xfrm>
          <a:prstGeom prst="rect">
            <a:avLst/>
          </a:prstGeom>
          <a:noFill/>
          <a:ln w="9525">
            <a:solidFill>
              <a:schemeClr val="tx1"/>
            </a:solidFill>
            <a:miter lim="800000"/>
            <a:headEnd/>
            <a:tailEnd/>
          </a:ln>
        </p:spPr>
      </p:pic>
      <p:pic>
        <p:nvPicPr>
          <p:cNvPr id="74755" name="Picture 3"/>
          <p:cNvPicPr>
            <a:picLocks noChangeAspect="1" noChangeArrowheads="1"/>
          </p:cNvPicPr>
          <p:nvPr/>
        </p:nvPicPr>
        <p:blipFill>
          <a:blip r:embed="rId4"/>
          <a:srcRect/>
          <a:stretch>
            <a:fillRect/>
          </a:stretch>
        </p:blipFill>
        <p:spPr bwMode="auto">
          <a:xfrm>
            <a:off x="2743200" y="990600"/>
            <a:ext cx="3886200" cy="2587625"/>
          </a:xfrm>
          <a:prstGeom prst="rect">
            <a:avLst/>
          </a:prstGeom>
          <a:noFill/>
          <a:ln w="9525">
            <a:solidFill>
              <a:schemeClr val="tx1"/>
            </a:solidFill>
            <a:miter lim="800000"/>
            <a:headEnd/>
            <a:tailEnd/>
          </a:ln>
        </p:spPr>
      </p:pic>
      <p:sp>
        <p:nvSpPr>
          <p:cNvPr id="74756" name="TextBox 3"/>
          <p:cNvSpPr txBox="1">
            <a:spLocks noChangeArrowheads="1"/>
          </p:cNvSpPr>
          <p:nvPr/>
        </p:nvSpPr>
        <p:spPr bwMode="auto">
          <a:xfrm>
            <a:off x="228600" y="1143000"/>
            <a:ext cx="5105400" cy="369888"/>
          </a:xfrm>
          <a:prstGeom prst="rect">
            <a:avLst/>
          </a:prstGeom>
          <a:noFill/>
          <a:ln w="9525">
            <a:noFill/>
            <a:miter lim="800000"/>
            <a:headEnd/>
            <a:tailEnd/>
          </a:ln>
        </p:spPr>
        <p:txBody>
          <a:bodyPr>
            <a:spAutoFit/>
          </a:bodyPr>
          <a:lstStyle/>
          <a:p>
            <a:r>
              <a:rPr lang="en-US" b="1" u="sng"/>
              <a:t>1.Structure of IMSI</a:t>
            </a:r>
          </a:p>
        </p:txBody>
      </p:sp>
      <p:sp>
        <p:nvSpPr>
          <p:cNvPr id="74757" name="TextBox 4"/>
          <p:cNvSpPr txBox="1">
            <a:spLocks noChangeArrowheads="1"/>
          </p:cNvSpPr>
          <p:nvPr/>
        </p:nvSpPr>
        <p:spPr bwMode="auto">
          <a:xfrm>
            <a:off x="76200" y="3581400"/>
            <a:ext cx="4724400" cy="381000"/>
          </a:xfrm>
          <a:prstGeom prst="rect">
            <a:avLst/>
          </a:prstGeom>
          <a:noFill/>
          <a:ln w="9525">
            <a:noFill/>
            <a:miter lim="800000"/>
            <a:headEnd/>
            <a:tailEnd/>
          </a:ln>
        </p:spPr>
        <p:txBody>
          <a:bodyPr>
            <a:spAutoFit/>
          </a:bodyPr>
          <a:lstStyle/>
          <a:p>
            <a:r>
              <a:rPr lang="en-US" b="1"/>
              <a:t>  </a:t>
            </a:r>
            <a:r>
              <a:rPr lang="en-US" b="1" u="sng"/>
              <a:t>2.Structure of GUTI</a:t>
            </a:r>
          </a:p>
        </p:txBody>
      </p:sp>
      <p:sp>
        <p:nvSpPr>
          <p:cNvPr id="74758" name="TextBox 5"/>
          <p:cNvSpPr txBox="1">
            <a:spLocks noChangeArrowheads="1"/>
          </p:cNvSpPr>
          <p:nvPr/>
        </p:nvSpPr>
        <p:spPr bwMode="auto">
          <a:xfrm>
            <a:off x="2895600" y="228600"/>
            <a:ext cx="4495800" cy="400050"/>
          </a:xfrm>
          <a:prstGeom prst="rect">
            <a:avLst/>
          </a:prstGeom>
          <a:noFill/>
          <a:ln w="9525">
            <a:noFill/>
            <a:miter lim="800000"/>
            <a:headEnd/>
            <a:tailEnd/>
          </a:ln>
        </p:spPr>
        <p:txBody>
          <a:bodyPr>
            <a:spAutoFit/>
          </a:bodyPr>
          <a:lstStyle/>
          <a:p>
            <a:r>
              <a:rPr lang="en-US" sz="2000" b="1"/>
              <a:t>IMSI &amp; GUTI Structure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1"/>
          <p:cNvSpPr txBox="1">
            <a:spLocks noChangeArrowheads="1"/>
          </p:cNvSpPr>
          <p:nvPr/>
        </p:nvSpPr>
        <p:spPr bwMode="auto">
          <a:xfrm>
            <a:off x="1524000" y="76200"/>
            <a:ext cx="6858000" cy="708025"/>
          </a:xfrm>
          <a:prstGeom prst="rect">
            <a:avLst/>
          </a:prstGeom>
          <a:noFill/>
          <a:ln w="9525">
            <a:noFill/>
            <a:miter lim="800000"/>
            <a:headEnd/>
            <a:tailEnd/>
          </a:ln>
        </p:spPr>
        <p:txBody>
          <a:bodyPr>
            <a:spAutoFit/>
          </a:bodyPr>
          <a:lstStyle/>
          <a:p>
            <a:r>
              <a:rPr lang="en-US" sz="2000" b="1"/>
              <a:t>Network Elements and the UE Identifiers </a:t>
            </a:r>
          </a:p>
          <a:p>
            <a:r>
              <a:rPr lang="en-US" sz="2000" b="1"/>
              <a:t> of LTE/SAE</a:t>
            </a:r>
          </a:p>
        </p:txBody>
      </p:sp>
      <p:sp>
        <p:nvSpPr>
          <p:cNvPr id="5" name="Rounded Rectangle 4"/>
          <p:cNvSpPr/>
          <p:nvPr/>
        </p:nvSpPr>
        <p:spPr>
          <a:xfrm>
            <a:off x="2057400" y="990600"/>
            <a:ext cx="4724400" cy="2116137"/>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ounded Rectangle 5"/>
          <p:cNvSpPr/>
          <p:nvPr/>
        </p:nvSpPr>
        <p:spPr>
          <a:xfrm>
            <a:off x="2057400" y="3182936"/>
            <a:ext cx="4876800" cy="2379663"/>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5785" name="TextBox 8"/>
          <p:cNvSpPr txBox="1">
            <a:spLocks noChangeArrowheads="1"/>
          </p:cNvSpPr>
          <p:nvPr/>
        </p:nvSpPr>
        <p:spPr bwMode="auto">
          <a:xfrm>
            <a:off x="2438400" y="1219200"/>
            <a:ext cx="3657600" cy="1785104"/>
          </a:xfrm>
          <a:prstGeom prst="rect">
            <a:avLst/>
          </a:prstGeom>
          <a:noFill/>
          <a:ln w="9525">
            <a:noFill/>
            <a:miter lim="800000"/>
            <a:headEnd/>
            <a:tailEnd/>
          </a:ln>
        </p:spPr>
        <p:txBody>
          <a:bodyPr>
            <a:spAutoFit/>
          </a:bodyPr>
          <a:lstStyle/>
          <a:p>
            <a:r>
              <a:rPr lang="en-US" sz="2000" b="1" dirty="0"/>
              <a:t>E-UTRAN</a:t>
            </a:r>
          </a:p>
          <a:p>
            <a:pPr marL="177800" indent="-123825">
              <a:buFont typeface="Arial" pitchFamily="34" charset="0"/>
              <a:buChar char="•"/>
            </a:pPr>
            <a:r>
              <a:rPr lang="en-US" b="1" dirty="0"/>
              <a:t>C-RNTI 16 Bit</a:t>
            </a:r>
          </a:p>
          <a:p>
            <a:pPr marL="177800" indent="-123825">
              <a:buFont typeface="Arial" pitchFamily="34" charset="0"/>
              <a:buChar char="•"/>
            </a:pPr>
            <a:r>
              <a:rPr lang="en-US" b="1" dirty="0"/>
              <a:t>RA-RNTI 16Bit</a:t>
            </a:r>
          </a:p>
          <a:p>
            <a:pPr marL="177800" indent="-123825">
              <a:buFont typeface="Arial" pitchFamily="34" charset="0"/>
              <a:buChar char="•"/>
            </a:pPr>
            <a:r>
              <a:rPr lang="en-US" b="1" dirty="0"/>
              <a:t>SI-RNTI 16 Bit</a:t>
            </a:r>
          </a:p>
          <a:p>
            <a:pPr marL="177800" indent="-123825">
              <a:buFont typeface="Arial" pitchFamily="34" charset="0"/>
              <a:buChar char="•"/>
            </a:pPr>
            <a:r>
              <a:rPr lang="en-US" b="1" dirty="0"/>
              <a:t>P-RNTI 16 Bit</a:t>
            </a:r>
          </a:p>
          <a:p>
            <a:pPr marL="177800" indent="-123825">
              <a:buFont typeface="Arial" pitchFamily="34" charset="0"/>
              <a:buChar char="•"/>
            </a:pPr>
            <a:r>
              <a:rPr lang="en-US" b="1" dirty="0"/>
              <a:t>Random value 5 Bit</a:t>
            </a:r>
          </a:p>
        </p:txBody>
      </p:sp>
      <p:sp>
        <p:nvSpPr>
          <p:cNvPr id="75786" name="TextBox 9"/>
          <p:cNvSpPr txBox="1">
            <a:spLocks noChangeArrowheads="1"/>
          </p:cNvSpPr>
          <p:nvPr/>
        </p:nvSpPr>
        <p:spPr bwMode="auto">
          <a:xfrm>
            <a:off x="2438400" y="3411538"/>
            <a:ext cx="3657600" cy="2062103"/>
          </a:xfrm>
          <a:prstGeom prst="rect">
            <a:avLst/>
          </a:prstGeom>
          <a:noFill/>
          <a:ln w="9525">
            <a:noFill/>
            <a:miter lim="800000"/>
            <a:headEnd/>
            <a:tailEnd/>
          </a:ln>
        </p:spPr>
        <p:txBody>
          <a:bodyPr>
            <a:spAutoFit/>
          </a:bodyPr>
          <a:lstStyle/>
          <a:p>
            <a:r>
              <a:rPr lang="en-US" sz="2000" b="1" dirty="0"/>
              <a:t>UE</a:t>
            </a:r>
          </a:p>
          <a:p>
            <a:pPr marL="177800" indent="-123825">
              <a:buFont typeface="Arial" pitchFamily="34" charset="0"/>
              <a:buChar char="•"/>
            </a:pPr>
            <a:r>
              <a:rPr lang="en-US" b="1" dirty="0"/>
              <a:t>IMSI 15 Bit</a:t>
            </a:r>
          </a:p>
          <a:p>
            <a:pPr marL="177800" indent="-123825">
              <a:buFont typeface="Arial" pitchFamily="34" charset="0"/>
              <a:buChar char="•"/>
            </a:pPr>
            <a:r>
              <a:rPr lang="en-US" b="1" dirty="0"/>
              <a:t>S-TMSI=MMEC+M-TMSI</a:t>
            </a:r>
          </a:p>
          <a:p>
            <a:pPr marL="177800" indent="-123825">
              <a:buFont typeface="Arial" pitchFamily="34" charset="0"/>
              <a:buChar char="•"/>
            </a:pPr>
            <a:r>
              <a:rPr lang="en-US" b="1" dirty="0"/>
              <a:t>IMEI 60 Bit</a:t>
            </a:r>
          </a:p>
          <a:p>
            <a:pPr marL="177800" indent="-123825">
              <a:buFont typeface="Arial" pitchFamily="34" charset="0"/>
              <a:buChar char="•"/>
            </a:pPr>
            <a:r>
              <a:rPr lang="en-US" b="1" dirty="0"/>
              <a:t>GUTI=GUMMI+M-TMSI</a:t>
            </a:r>
          </a:p>
          <a:p>
            <a:pPr marL="177800" indent="-123825">
              <a:buFont typeface="Arial" pitchFamily="34" charset="0"/>
              <a:buChar char="•"/>
            </a:pPr>
            <a:r>
              <a:rPr lang="en-US" b="1" dirty="0"/>
              <a:t>eNB S1-AP UE ID</a:t>
            </a:r>
          </a:p>
          <a:p>
            <a:pPr marL="177800" indent="-123825">
              <a:buFont typeface="Arial" pitchFamily="34" charset="0"/>
              <a:buChar char="•"/>
            </a:pPr>
            <a:r>
              <a:rPr lang="en-US" b="1" dirty="0"/>
              <a:t>MME S1 AP UE ID</a:t>
            </a:r>
          </a:p>
        </p:txBody>
      </p:sp>
      <p:cxnSp>
        <p:nvCxnSpPr>
          <p:cNvPr id="13" name="Straight Connector 12"/>
          <p:cNvCxnSpPr/>
          <p:nvPr/>
        </p:nvCxnSpPr>
        <p:spPr>
          <a:xfrm>
            <a:off x="1219200" y="2438400"/>
            <a:ext cx="838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19200" y="3962400"/>
            <a:ext cx="838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457200" y="3200400"/>
            <a:ext cx="152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0" y="2895600"/>
            <a:ext cx="1447800" cy="646113"/>
          </a:xfrm>
          <a:prstGeom prst="rect">
            <a:avLst/>
          </a:prstGeom>
          <a:noFill/>
        </p:spPr>
        <p:txBody>
          <a:bodyPr>
            <a:spAutoFit/>
          </a:bodyPr>
          <a:lstStyle/>
          <a:p>
            <a:pPr>
              <a:defRPr/>
            </a:pPr>
            <a:r>
              <a:rPr lang="en-US" b="1" dirty="0">
                <a:solidFill>
                  <a:schemeClr val="accent6">
                    <a:lumMod val="50000"/>
                  </a:schemeClr>
                </a:solidFill>
                <a:latin typeface="Arial Black" pitchFamily="34" charset="0"/>
              </a:rPr>
              <a:t>LTE/SAE ID’S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187450" y="361950"/>
            <a:ext cx="6264275" cy="400050"/>
          </a:xfrm>
          <a:prstGeom prst="rect">
            <a:avLst/>
          </a:prstGeom>
          <a:noFill/>
          <a:ln w="9525">
            <a:noFill/>
            <a:miter lim="800000"/>
            <a:headEnd/>
            <a:tailEnd/>
          </a:ln>
        </p:spPr>
        <p:txBody>
          <a:bodyPr>
            <a:spAutoFit/>
          </a:bodyPr>
          <a:lstStyle/>
          <a:p>
            <a:pPr defTabSz="801688">
              <a:spcBef>
                <a:spcPct val="30000"/>
              </a:spcBef>
              <a:buClr>
                <a:schemeClr val="bg1"/>
              </a:buClr>
              <a:buSzPct val="60000"/>
            </a:pPr>
            <a:r>
              <a:rPr lang="en-US" altLang="zh-CN" sz="2000" b="1" dirty="0">
                <a:ea typeface="SimHei"/>
                <a:cs typeface="SimHei"/>
              </a:rPr>
              <a:t>                                  CONTENT</a:t>
            </a:r>
          </a:p>
        </p:txBody>
      </p:sp>
      <p:sp>
        <p:nvSpPr>
          <p:cNvPr id="59395" name="TextBox 4"/>
          <p:cNvSpPr txBox="1">
            <a:spLocks noChangeArrowheads="1"/>
          </p:cNvSpPr>
          <p:nvPr/>
        </p:nvSpPr>
        <p:spPr bwMode="auto">
          <a:xfrm>
            <a:off x="1066800" y="1481138"/>
            <a:ext cx="6477000" cy="2862262"/>
          </a:xfrm>
          <a:prstGeom prst="rect">
            <a:avLst/>
          </a:prstGeom>
          <a:noFill/>
          <a:ln w="9525">
            <a:noFill/>
            <a:miter lim="800000"/>
            <a:headEnd/>
            <a:tailEnd/>
          </a:ln>
        </p:spPr>
        <p:txBody>
          <a:bodyPr>
            <a:spAutoFit/>
          </a:bodyPr>
          <a:lstStyle/>
          <a:p>
            <a:pPr marL="177800" indent="-177800">
              <a:buFont typeface="Arial" pitchFamily="34" charset="0"/>
              <a:buChar char="•"/>
              <a:defRPr/>
            </a:pPr>
            <a:r>
              <a:rPr lang="en-US" sz="2000" b="1" dirty="0"/>
              <a:t>LTE Overview</a:t>
            </a:r>
          </a:p>
          <a:p>
            <a:pPr marL="177800" indent="-177800">
              <a:buFont typeface="Arial" pitchFamily="34" charset="0"/>
              <a:buChar char="•"/>
              <a:defRPr/>
            </a:pPr>
            <a:r>
              <a:rPr lang="en-US" sz="2000" b="1" dirty="0"/>
              <a:t>LTE v/s Other Technologies</a:t>
            </a:r>
          </a:p>
          <a:p>
            <a:pPr marL="177800" indent="-177800">
              <a:buFont typeface="Arial" pitchFamily="34" charset="0"/>
              <a:buChar char="•"/>
              <a:defRPr/>
            </a:pPr>
            <a:r>
              <a:rPr lang="en-US" sz="2000" b="1" dirty="0"/>
              <a:t>LTE Key Features</a:t>
            </a:r>
          </a:p>
          <a:p>
            <a:pPr marL="177800" indent="-177800">
              <a:buFont typeface="Arial" pitchFamily="34" charset="0"/>
              <a:buChar char="•"/>
              <a:defRPr/>
            </a:pPr>
            <a:r>
              <a:rPr lang="en-US" sz="2000" b="1" dirty="0"/>
              <a:t>LTE Frequency Allocations &amp; Network Identifiers</a:t>
            </a:r>
          </a:p>
          <a:p>
            <a:pPr marL="177800" indent="-177800">
              <a:buFont typeface="Arial" pitchFamily="34" charset="0"/>
              <a:buChar char="•"/>
              <a:defRPr/>
            </a:pPr>
            <a:r>
              <a:rPr lang="en-US" sz="2000" b="1" dirty="0"/>
              <a:t>LTE-EPC Network Architecture &amp; Procedure</a:t>
            </a:r>
          </a:p>
          <a:p>
            <a:pPr marL="177800" indent="-177800">
              <a:buFont typeface="Arial" pitchFamily="34" charset="0"/>
              <a:buChar char="•"/>
              <a:defRPr/>
            </a:pPr>
            <a:r>
              <a:rPr lang="en-US" sz="2000" b="1" dirty="0"/>
              <a:t>LTE Air interface</a:t>
            </a:r>
          </a:p>
          <a:p>
            <a:pPr marL="177800" indent="-177800">
              <a:buFont typeface="Arial" pitchFamily="34" charset="0"/>
              <a:buChar char="•"/>
              <a:defRPr/>
            </a:pPr>
            <a:r>
              <a:rPr lang="en-US" sz="2000" b="1" dirty="0"/>
              <a:t>LTE Technology Basics</a:t>
            </a:r>
          </a:p>
          <a:p>
            <a:pPr marL="177800" indent="-177800">
              <a:buFont typeface="Arial" pitchFamily="34" charset="0"/>
              <a:buChar char="•"/>
              <a:defRPr/>
            </a:pPr>
            <a:r>
              <a:rPr lang="en-US" sz="2000" b="1" dirty="0"/>
              <a:t>MIMO Overview</a:t>
            </a:r>
          </a:p>
          <a:p>
            <a:pPr>
              <a:buFont typeface="Arial" pitchFamily="34" charset="0"/>
              <a:buChar char="•"/>
              <a:defRPr/>
            </a:pPr>
            <a:endParaRPr lang="en-US" sz="2000" b="1" dirty="0"/>
          </a:p>
        </p:txBody>
      </p:sp>
    </p:spTree>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1"/>
          <p:cNvSpPr txBox="1">
            <a:spLocks noChangeArrowheads="1"/>
          </p:cNvSpPr>
          <p:nvPr/>
        </p:nvSpPr>
        <p:spPr bwMode="auto">
          <a:xfrm>
            <a:off x="1752600" y="2819400"/>
            <a:ext cx="7239000" cy="769938"/>
          </a:xfrm>
          <a:prstGeom prst="rect">
            <a:avLst/>
          </a:prstGeom>
          <a:noFill/>
          <a:ln w="9525">
            <a:noFill/>
            <a:miter lim="800000"/>
            <a:headEnd/>
            <a:tailEnd/>
          </a:ln>
        </p:spPr>
        <p:txBody>
          <a:bodyPr>
            <a:spAutoFit/>
          </a:bodyPr>
          <a:lstStyle/>
          <a:p>
            <a:r>
              <a:rPr lang="en-US" sz="4400" b="1"/>
              <a:t>LTE-SAE Architecture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
          <p:cNvSpPr txBox="1">
            <a:spLocks noChangeArrowheads="1"/>
          </p:cNvSpPr>
          <p:nvPr/>
        </p:nvSpPr>
        <p:spPr bwMode="auto">
          <a:xfrm>
            <a:off x="1066800" y="388938"/>
            <a:ext cx="6172200" cy="677862"/>
          </a:xfrm>
          <a:prstGeom prst="rect">
            <a:avLst/>
          </a:prstGeom>
          <a:noFill/>
          <a:ln w="9525">
            <a:noFill/>
            <a:miter lim="800000"/>
            <a:headEnd/>
            <a:tailEnd/>
          </a:ln>
        </p:spPr>
        <p:txBody>
          <a:bodyPr>
            <a:spAutoFit/>
          </a:bodyPr>
          <a:lstStyle/>
          <a:p>
            <a:r>
              <a:rPr lang="en-US" sz="2000" b="1"/>
              <a:t>SAE: SYSTEM ARCHITECTURE EVOLUTION</a:t>
            </a:r>
          </a:p>
          <a:p>
            <a:endParaRPr lang="en-US"/>
          </a:p>
        </p:txBody>
      </p:sp>
      <p:pic>
        <p:nvPicPr>
          <p:cNvPr id="139267" name="Picture 1"/>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0" y="735013"/>
            <a:ext cx="9144000" cy="5894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3"/>
          <p:cNvSpPr txBox="1">
            <a:spLocks noChangeArrowheads="1"/>
          </p:cNvSpPr>
          <p:nvPr/>
        </p:nvSpPr>
        <p:spPr bwMode="auto">
          <a:xfrm>
            <a:off x="1066800" y="388938"/>
            <a:ext cx="6172200" cy="677862"/>
          </a:xfrm>
          <a:prstGeom prst="rect">
            <a:avLst/>
          </a:prstGeom>
          <a:noFill/>
          <a:ln w="9525">
            <a:noFill/>
            <a:miter lim="800000"/>
            <a:headEnd/>
            <a:tailEnd/>
          </a:ln>
        </p:spPr>
        <p:txBody>
          <a:bodyPr>
            <a:spAutoFit/>
          </a:bodyPr>
          <a:lstStyle/>
          <a:p>
            <a:r>
              <a:rPr lang="en-US" sz="2000" b="1"/>
              <a:t>SAE: SYSTEM ARCHITECTURE EVOLUTION</a:t>
            </a:r>
          </a:p>
          <a:p>
            <a:endParaRPr lang="en-US"/>
          </a:p>
        </p:txBody>
      </p:sp>
      <p:pic>
        <p:nvPicPr>
          <p:cNvPr id="140291" name="Picture 1"/>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0" y="735013"/>
            <a:ext cx="9144000" cy="5894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381000"/>
            <a:ext cx="7239000" cy="461963"/>
          </a:xfrm>
          <a:prstGeom prst="rect">
            <a:avLst/>
          </a:prstGeom>
          <a:noFill/>
          <a:ln>
            <a:noFill/>
          </a:ln>
        </p:spPr>
        <p:txBody>
          <a:bodyPr anchor="ctr"/>
          <a:lstStyle/>
          <a:p>
            <a:pPr algn="ctr">
              <a:defRPr/>
            </a:pPr>
            <a:r>
              <a:rPr lang="en-US" sz="2000" b="1" dirty="0">
                <a:ea typeface="+mj-ea"/>
              </a:rPr>
              <a:t>LTE System Architecture Evolution</a:t>
            </a:r>
          </a:p>
        </p:txBody>
      </p:sp>
      <p:pic>
        <p:nvPicPr>
          <p:cNvPr id="10243" name="Picture 3"/>
          <p:cNvPicPr>
            <a:picLocks noChangeAspect="1" noChangeArrowheads="1"/>
          </p:cNvPicPr>
          <p:nvPr/>
        </p:nvPicPr>
        <p:blipFill>
          <a:blip r:embed="rId3">
            <a:duotone>
              <a:schemeClr val="accent1">
                <a:shade val="45000"/>
                <a:satMod val="135000"/>
              </a:schemeClr>
              <a:prstClr val="white"/>
            </a:duotone>
            <a:extLst>
              <a:ext uri="{28A0092B-C50C-407E-A947-70E740481C1C}"/>
            </a:extLst>
          </a:blip>
          <a:srcRect/>
          <a:stretch>
            <a:fillRect/>
          </a:stretch>
        </p:blipFill>
        <p:spPr bwMode="auto">
          <a:xfrm>
            <a:off x="762000" y="1257300"/>
            <a:ext cx="6800850" cy="4914900"/>
          </a:xfrm>
          <a:prstGeom prst="rect">
            <a:avLst/>
          </a:prstGeom>
          <a:noFill/>
          <a:ln>
            <a:noFill/>
          </a:ln>
          <a:effectLst/>
          <a:extLst>
            <a:ext uri="{909E8E84-426E-40DD-AFC4-6F175D3DCCD1}"/>
            <a:ext uri="{91240B29-F687-4F45-9708-019B960494DF}"/>
            <a:ext uri="{AF507438-7753-43E0-B8FC-AC1667EBCBE1}"/>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4" name="Picture 2"/>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76200" y="1295400"/>
            <a:ext cx="8225632" cy="4557712"/>
          </a:xfrm>
          <a:prstGeom prst="rect">
            <a:avLst/>
          </a:prstGeom>
          <a:noFill/>
          <a:ln w="9525">
            <a:noFill/>
            <a:miter lim="800000"/>
            <a:headEnd/>
            <a:tailEnd/>
          </a:ln>
          <a:effectLst/>
        </p:spPr>
      </p:pic>
      <p:sp>
        <p:nvSpPr>
          <p:cNvPr id="4" name="Rectangle 3"/>
          <p:cNvSpPr/>
          <p:nvPr/>
        </p:nvSpPr>
        <p:spPr>
          <a:xfrm>
            <a:off x="381000" y="381000"/>
            <a:ext cx="7239000" cy="461963"/>
          </a:xfrm>
          <a:prstGeom prst="rect">
            <a:avLst/>
          </a:prstGeom>
          <a:noFill/>
          <a:ln>
            <a:noFill/>
          </a:ln>
        </p:spPr>
        <p:txBody>
          <a:bodyPr anchor="ctr"/>
          <a:lstStyle/>
          <a:p>
            <a:pPr algn="ctr">
              <a:defRPr/>
            </a:pPr>
            <a:r>
              <a:rPr lang="en-US" sz="2000" b="1" dirty="0">
                <a:ea typeface="+mj-ea"/>
              </a:rPr>
              <a:t>LTE System Architecture Evolution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990600" y="-76200"/>
            <a:ext cx="5907088" cy="1143000"/>
          </a:xfrm>
        </p:spPr>
        <p:txBody>
          <a:bodyPr/>
          <a:lstStyle/>
          <a:p>
            <a:r>
              <a:rPr lang="en-US" sz="2000" b="1" dirty="0" smtClean="0">
                <a:latin typeface="Arial" pitchFamily="34" charset="0"/>
                <a:cs typeface="Arial" pitchFamily="34" charset="0"/>
              </a:rPr>
              <a:t>Evolved Packet System (EPS) Architecture – Subsystems </a:t>
            </a:r>
          </a:p>
        </p:txBody>
      </p:sp>
      <p:grpSp>
        <p:nvGrpSpPr>
          <p:cNvPr id="2" name="Group 3"/>
          <p:cNvGrpSpPr>
            <a:grpSpLocks/>
          </p:cNvGrpSpPr>
          <p:nvPr/>
        </p:nvGrpSpPr>
        <p:grpSpPr bwMode="auto">
          <a:xfrm>
            <a:off x="457200" y="1219200"/>
            <a:ext cx="7467600" cy="4833938"/>
            <a:chOff x="975" y="1797"/>
            <a:chExt cx="3778" cy="2251"/>
          </a:xfrm>
        </p:grpSpPr>
        <p:pic>
          <p:nvPicPr>
            <p:cNvPr id="26631" name="Picture 4"/>
            <p:cNvPicPr>
              <a:picLocks noChangeAspect="1" noChangeArrowheads="1"/>
            </p:cNvPicPr>
            <p:nvPr/>
          </p:nvPicPr>
          <p:blipFill>
            <a:blip r:embed="rId3">
              <a:duotone>
                <a:schemeClr val="accent1">
                  <a:shade val="45000"/>
                  <a:satMod val="135000"/>
                </a:schemeClr>
                <a:prstClr val="white"/>
              </a:duotone>
              <a:extLst>
                <a:ext uri="{28A0092B-C50C-407E-A947-70E740481C1C}"/>
              </a:extLst>
            </a:blip>
            <a:srcRect/>
            <a:stretch>
              <a:fillRect/>
            </a:stretch>
          </p:blipFill>
          <p:spPr bwMode="auto">
            <a:xfrm>
              <a:off x="975" y="1797"/>
              <a:ext cx="3778" cy="2251"/>
            </a:xfrm>
            <a:prstGeom prst="rect">
              <a:avLst/>
            </a:prstGeom>
            <a:noFill/>
            <a:ln>
              <a:noFill/>
            </a:ln>
            <a:extLst>
              <a:ext uri="{909E8E84-426E-40DD-AFC4-6F175D3DCCD1}"/>
              <a:ext uri="{91240B29-F687-4F45-9708-019B960494DF}"/>
            </a:extLst>
          </p:spPr>
        </p:pic>
        <p:grpSp>
          <p:nvGrpSpPr>
            <p:cNvPr id="3" name="Group 5"/>
            <p:cNvGrpSpPr>
              <a:grpSpLocks/>
            </p:cNvGrpSpPr>
            <p:nvPr/>
          </p:nvGrpSpPr>
          <p:grpSpPr bwMode="auto">
            <a:xfrm>
              <a:off x="1020" y="1842"/>
              <a:ext cx="2654" cy="2185"/>
              <a:chOff x="1020" y="1842"/>
              <a:chExt cx="2654" cy="2185"/>
            </a:xfrm>
          </p:grpSpPr>
          <p:sp>
            <p:nvSpPr>
              <p:cNvPr id="81926" name="AutoShape 6"/>
              <p:cNvSpPr>
                <a:spLocks noChangeArrowheads="1"/>
              </p:cNvSpPr>
              <p:nvPr/>
            </p:nvSpPr>
            <p:spPr bwMode="auto">
              <a:xfrm>
                <a:off x="1020" y="1842"/>
                <a:ext cx="1089" cy="2185"/>
              </a:xfrm>
              <a:prstGeom prst="roundRect">
                <a:avLst>
                  <a:gd name="adj" fmla="val 10745"/>
                </a:avLst>
              </a:prstGeom>
              <a:solidFill>
                <a:schemeClr val="bg1">
                  <a:alpha val="0"/>
                </a:schemeClr>
              </a:solidFill>
              <a:ln w="28575" algn="ctr">
                <a:solidFill>
                  <a:schemeClr val="accent1"/>
                </a:solidFill>
                <a:round/>
                <a:headEnd/>
                <a:tailEnd/>
              </a:ln>
            </p:spPr>
            <p:txBody>
              <a:bodyPr rot="10800000" vert="eaVert" wrap="none" anchor="ctr"/>
              <a:lstStyle/>
              <a:p>
                <a:endParaRPr lang="de-DE">
                  <a:latin typeface="Calibri" pitchFamily="34" charset="0"/>
                </a:endParaRPr>
              </a:p>
            </p:txBody>
          </p:sp>
          <p:sp>
            <p:nvSpPr>
              <p:cNvPr id="81927" name="AutoShape 7"/>
              <p:cNvSpPr>
                <a:spLocks noChangeArrowheads="1"/>
              </p:cNvSpPr>
              <p:nvPr/>
            </p:nvSpPr>
            <p:spPr bwMode="auto">
              <a:xfrm>
                <a:off x="2132" y="1842"/>
                <a:ext cx="1542" cy="2178"/>
              </a:xfrm>
              <a:prstGeom prst="roundRect">
                <a:avLst>
                  <a:gd name="adj" fmla="val 10745"/>
                </a:avLst>
              </a:prstGeom>
              <a:solidFill>
                <a:schemeClr val="bg1">
                  <a:alpha val="0"/>
                </a:schemeClr>
              </a:solidFill>
              <a:ln w="28575" algn="ctr">
                <a:solidFill>
                  <a:schemeClr val="accent1"/>
                </a:solidFill>
                <a:round/>
                <a:headEnd/>
                <a:tailEnd/>
              </a:ln>
            </p:spPr>
            <p:txBody>
              <a:bodyPr rot="10800000" vert="eaVert" wrap="none" anchor="ctr"/>
              <a:lstStyle/>
              <a:p>
                <a:endParaRPr lang="de-DE">
                  <a:latin typeface="Calibri" pitchFamily="34" charset="0"/>
                </a:endParaRPr>
              </a:p>
            </p:txBody>
          </p:sp>
        </p:grpSp>
      </p:gr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3"/>
          <a:srcRect/>
          <a:stretch>
            <a:fillRect/>
          </a:stretch>
        </p:blipFill>
        <p:spPr bwMode="auto">
          <a:xfrm>
            <a:off x="0" y="800100"/>
            <a:ext cx="9144000" cy="5829300"/>
          </a:xfrm>
          <a:prstGeom prst="rect">
            <a:avLst/>
          </a:prstGeom>
          <a:solidFill>
            <a:schemeClr val="tx1"/>
          </a:solidFill>
          <a:ln w="9525">
            <a:noFill/>
            <a:miter lim="800000"/>
            <a:headEnd/>
            <a:tailEnd/>
          </a:ln>
        </p:spPr>
      </p:pic>
      <p:sp>
        <p:nvSpPr>
          <p:cNvPr id="82947" name="TextBox 2"/>
          <p:cNvSpPr txBox="1">
            <a:spLocks noChangeArrowheads="1"/>
          </p:cNvSpPr>
          <p:nvPr/>
        </p:nvSpPr>
        <p:spPr bwMode="auto">
          <a:xfrm>
            <a:off x="2895600" y="304800"/>
            <a:ext cx="5486400" cy="400050"/>
          </a:xfrm>
          <a:prstGeom prst="rect">
            <a:avLst/>
          </a:prstGeom>
          <a:noFill/>
          <a:ln w="9525">
            <a:noFill/>
            <a:miter lim="800000"/>
            <a:headEnd/>
            <a:tailEnd/>
          </a:ln>
        </p:spPr>
        <p:txBody>
          <a:bodyPr>
            <a:spAutoFit/>
          </a:bodyPr>
          <a:lstStyle/>
          <a:p>
            <a:r>
              <a:rPr lang="en-US" sz="2000" b="1"/>
              <a:t>LTE –SAE  Architecture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5"/>
          <p:cNvPicPr>
            <a:picLocks noChangeAspect="1" noChangeArrowheads="1"/>
          </p:cNvPicPr>
          <p:nvPr/>
        </p:nvPicPr>
        <p:blipFill>
          <a:blip r:embed="rId3"/>
          <a:srcRect/>
          <a:stretch>
            <a:fillRect/>
          </a:stretch>
        </p:blipFill>
        <p:spPr bwMode="auto">
          <a:xfrm>
            <a:off x="411163" y="1981200"/>
            <a:ext cx="427037" cy="762000"/>
          </a:xfrm>
          <a:prstGeom prst="rect">
            <a:avLst/>
          </a:prstGeom>
          <a:noFill/>
          <a:ln w="9525">
            <a:noFill/>
            <a:miter lim="800000"/>
            <a:headEnd/>
            <a:tailEnd/>
          </a:ln>
        </p:spPr>
      </p:pic>
      <p:sp>
        <p:nvSpPr>
          <p:cNvPr id="8" name="Rounded Rectangle 7"/>
          <p:cNvSpPr/>
          <p:nvPr/>
        </p:nvSpPr>
        <p:spPr>
          <a:xfrm>
            <a:off x="2057400" y="2743200"/>
            <a:ext cx="4267200" cy="6096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ounded Rectangle 9"/>
          <p:cNvSpPr/>
          <p:nvPr/>
        </p:nvSpPr>
        <p:spPr>
          <a:xfrm>
            <a:off x="2057400" y="3429000"/>
            <a:ext cx="4267200" cy="12192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3193" name="TextBox 16"/>
          <p:cNvSpPr txBox="1">
            <a:spLocks noChangeArrowheads="1"/>
          </p:cNvSpPr>
          <p:nvPr/>
        </p:nvSpPr>
        <p:spPr bwMode="auto">
          <a:xfrm>
            <a:off x="2286000" y="2743200"/>
            <a:ext cx="3810000" cy="677863"/>
          </a:xfrm>
          <a:prstGeom prst="rect">
            <a:avLst/>
          </a:prstGeom>
          <a:noFill/>
          <a:ln w="9525">
            <a:noFill/>
            <a:miter lim="800000"/>
            <a:headEnd/>
            <a:tailEnd/>
          </a:ln>
        </p:spPr>
        <p:txBody>
          <a:bodyPr>
            <a:spAutoFit/>
          </a:bodyPr>
          <a:lstStyle/>
          <a:p>
            <a:pPr>
              <a:defRPr/>
            </a:pPr>
            <a:r>
              <a:rPr lang="en-US" sz="1400" b="1" dirty="0" smtClean="0"/>
              <a:t> PDCP</a:t>
            </a:r>
            <a:endParaRPr lang="en-US" sz="1400" b="1" dirty="0"/>
          </a:p>
          <a:p>
            <a:pPr marL="177800" indent="-123825">
              <a:buFont typeface="Arial" pitchFamily="34" charset="0"/>
              <a:buChar char="•"/>
              <a:defRPr/>
            </a:pPr>
            <a:r>
              <a:rPr lang="en-US" sz="1200" b="1" dirty="0"/>
              <a:t>IP Header Compression</a:t>
            </a:r>
          </a:p>
          <a:p>
            <a:pPr marL="177800" indent="-123825">
              <a:buFont typeface="Arial" pitchFamily="34" charset="0"/>
              <a:buChar char="•"/>
              <a:defRPr/>
            </a:pPr>
            <a:r>
              <a:rPr lang="en-US" sz="1200" b="1" dirty="0"/>
              <a:t>Encryption</a:t>
            </a:r>
          </a:p>
        </p:txBody>
      </p:sp>
      <p:sp>
        <p:nvSpPr>
          <p:cNvPr id="83978" name="TextBox 17"/>
          <p:cNvSpPr txBox="1">
            <a:spLocks noChangeArrowheads="1"/>
          </p:cNvSpPr>
          <p:nvPr/>
        </p:nvSpPr>
        <p:spPr bwMode="auto">
          <a:xfrm>
            <a:off x="2286000" y="3429000"/>
            <a:ext cx="3886200" cy="1538288"/>
          </a:xfrm>
          <a:prstGeom prst="rect">
            <a:avLst/>
          </a:prstGeom>
          <a:noFill/>
          <a:ln w="9525">
            <a:noFill/>
            <a:miter lim="800000"/>
            <a:headEnd/>
            <a:tailEnd/>
          </a:ln>
        </p:spPr>
        <p:txBody>
          <a:bodyPr>
            <a:spAutoFit/>
          </a:bodyPr>
          <a:lstStyle/>
          <a:p>
            <a:r>
              <a:rPr lang="en-US" sz="1400" b="1" dirty="0"/>
              <a:t>RRM/RRC</a:t>
            </a:r>
          </a:p>
          <a:p>
            <a:pPr marL="177800" indent="-123825">
              <a:buFont typeface="Arial" pitchFamily="34" charset="0"/>
              <a:buChar char="•"/>
            </a:pPr>
            <a:r>
              <a:rPr lang="en-US" sz="1200" b="1" dirty="0"/>
              <a:t>Radio Bearer/Admission control</a:t>
            </a:r>
          </a:p>
          <a:p>
            <a:pPr marL="177800" indent="-123825">
              <a:buFont typeface="Arial" pitchFamily="34" charset="0"/>
              <a:buChar char="•"/>
            </a:pPr>
            <a:r>
              <a:rPr lang="en-US" sz="1200" b="1" dirty="0"/>
              <a:t>Mobility Management</a:t>
            </a:r>
          </a:p>
          <a:p>
            <a:pPr marL="177800" indent="-123825">
              <a:buFont typeface="Arial" pitchFamily="34" charset="0"/>
              <a:buChar char="•"/>
            </a:pPr>
            <a:r>
              <a:rPr lang="en-US" sz="1200" b="1" dirty="0"/>
              <a:t>Measurement Management </a:t>
            </a:r>
          </a:p>
          <a:p>
            <a:pPr marL="177800" indent="-123825">
              <a:buFont typeface="Arial" pitchFamily="34" charset="0"/>
              <a:buChar char="•"/>
            </a:pPr>
            <a:r>
              <a:rPr lang="en-US" sz="1200" b="1" dirty="0"/>
              <a:t>Inter Cell RRM </a:t>
            </a:r>
          </a:p>
          <a:p>
            <a:pPr marL="177800" indent="-123825">
              <a:buFont typeface="Arial" pitchFamily="34" charset="0"/>
              <a:buChar char="•"/>
            </a:pPr>
            <a:r>
              <a:rPr lang="en-US" sz="1200" b="1" dirty="0"/>
              <a:t>QOS control</a:t>
            </a:r>
          </a:p>
          <a:p>
            <a:endParaRPr lang="en-US" dirty="0"/>
          </a:p>
        </p:txBody>
      </p:sp>
      <p:sp>
        <p:nvSpPr>
          <p:cNvPr id="19" name="Rounded Rectangle 18"/>
          <p:cNvSpPr/>
          <p:nvPr/>
        </p:nvSpPr>
        <p:spPr>
          <a:xfrm>
            <a:off x="2057400" y="1476850"/>
            <a:ext cx="4267200" cy="35195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ounded Rectangle 19"/>
          <p:cNvSpPr/>
          <p:nvPr/>
        </p:nvSpPr>
        <p:spPr>
          <a:xfrm>
            <a:off x="2057400" y="1905000"/>
            <a:ext cx="4267200" cy="35195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ounded Rectangle 20"/>
          <p:cNvSpPr/>
          <p:nvPr/>
        </p:nvSpPr>
        <p:spPr>
          <a:xfrm>
            <a:off x="2057400" y="2315050"/>
            <a:ext cx="4267200" cy="35195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ounded Rectangle 21"/>
          <p:cNvSpPr/>
          <p:nvPr/>
        </p:nvSpPr>
        <p:spPr>
          <a:xfrm>
            <a:off x="2057400" y="4724400"/>
            <a:ext cx="4267200" cy="7620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ounded Rectangle 22"/>
          <p:cNvSpPr/>
          <p:nvPr/>
        </p:nvSpPr>
        <p:spPr>
          <a:xfrm>
            <a:off x="2057400" y="5562600"/>
            <a:ext cx="4267200" cy="10668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994" name="TextBox 24"/>
          <p:cNvSpPr txBox="1">
            <a:spLocks noChangeArrowheads="1"/>
          </p:cNvSpPr>
          <p:nvPr/>
        </p:nvSpPr>
        <p:spPr bwMode="auto">
          <a:xfrm>
            <a:off x="2286000" y="4648200"/>
            <a:ext cx="3810000" cy="1446213"/>
          </a:xfrm>
          <a:prstGeom prst="rect">
            <a:avLst/>
          </a:prstGeom>
          <a:noFill/>
          <a:ln w="9525">
            <a:noFill/>
            <a:miter lim="800000"/>
            <a:headEnd/>
            <a:tailEnd/>
          </a:ln>
        </p:spPr>
        <p:txBody>
          <a:bodyPr>
            <a:spAutoFit/>
          </a:bodyPr>
          <a:lstStyle/>
          <a:p>
            <a:r>
              <a:rPr lang="en-US" sz="1400" b="1" dirty="0"/>
              <a:t>RLC</a:t>
            </a:r>
          </a:p>
          <a:p>
            <a:pPr marL="177800" indent="-123825">
              <a:buFont typeface="Arial" pitchFamily="34" charset="0"/>
              <a:buChar char="•"/>
            </a:pPr>
            <a:r>
              <a:rPr lang="en-US" sz="1200" b="1" dirty="0"/>
              <a:t>Configurable Reliability</a:t>
            </a:r>
          </a:p>
          <a:p>
            <a:pPr marL="177800" indent="-123825">
              <a:buFont typeface="Arial" pitchFamily="34" charset="0"/>
              <a:buChar char="•"/>
            </a:pPr>
            <a:r>
              <a:rPr lang="en-US" sz="1200" b="1" dirty="0"/>
              <a:t>Variable RLC-PDU Length</a:t>
            </a:r>
          </a:p>
          <a:p>
            <a:pPr marL="177800" indent="-123825">
              <a:buFont typeface="Arial" pitchFamily="34" charset="0"/>
              <a:buChar char="•"/>
            </a:pPr>
            <a:r>
              <a:rPr lang="en-US" sz="1200" b="1" dirty="0"/>
              <a:t>TM,AM,UM</a:t>
            </a:r>
          </a:p>
          <a:p>
            <a:pPr>
              <a:buFont typeface="Arial" pitchFamily="34" charset="0"/>
              <a:buChar char="•"/>
            </a:pPr>
            <a:endParaRPr lang="en-US" dirty="0"/>
          </a:p>
          <a:p>
            <a:endParaRPr lang="en-US" dirty="0"/>
          </a:p>
        </p:txBody>
      </p:sp>
      <p:sp>
        <p:nvSpPr>
          <p:cNvPr id="26" name="TextBox 25"/>
          <p:cNvSpPr txBox="1"/>
          <p:nvPr/>
        </p:nvSpPr>
        <p:spPr>
          <a:xfrm>
            <a:off x="2286000" y="5536049"/>
            <a:ext cx="4267200" cy="1077218"/>
          </a:xfrm>
          <a:prstGeom prst="rect">
            <a:avLst/>
          </a:prstGeom>
          <a:noFill/>
          <a:effectLst>
            <a:innerShdw blurRad="63500" dist="50800">
              <a:prstClr val="black">
                <a:alpha val="50000"/>
              </a:prstClr>
            </a:innerShdw>
          </a:effectLst>
        </p:spPr>
        <p:txBody>
          <a:bodyPr>
            <a:spAutoFit/>
          </a:bodyPr>
          <a:lstStyle/>
          <a:p>
            <a:pPr>
              <a:defRPr/>
            </a:pPr>
            <a:r>
              <a:rPr lang="en-US" sz="1400" b="1" dirty="0"/>
              <a:t>MAC</a:t>
            </a:r>
          </a:p>
          <a:p>
            <a:pPr marL="177800" indent="-123825">
              <a:buFont typeface="Arial" pitchFamily="34" charset="0"/>
              <a:buChar char="•"/>
              <a:defRPr/>
            </a:pPr>
            <a:r>
              <a:rPr lang="en-US" sz="1200" b="1" dirty="0"/>
              <a:t>Dynamic Scheduling (UL/DL)on shared channels (according to QOS)</a:t>
            </a:r>
          </a:p>
          <a:p>
            <a:pPr marL="177800" indent="-123825">
              <a:buFont typeface="Arial" pitchFamily="34" charset="0"/>
              <a:buChar char="•"/>
              <a:defRPr/>
            </a:pPr>
            <a:r>
              <a:rPr lang="en-US" sz="1200" b="1" dirty="0"/>
              <a:t>Scheduling of Broadcast Information(MME &amp; O&amp;M generated )</a:t>
            </a:r>
          </a:p>
        </p:txBody>
      </p:sp>
      <p:sp>
        <p:nvSpPr>
          <p:cNvPr id="83998" name="TextBox 28"/>
          <p:cNvSpPr txBox="1">
            <a:spLocks noChangeArrowheads="1"/>
          </p:cNvSpPr>
          <p:nvPr/>
        </p:nvSpPr>
        <p:spPr bwMode="auto">
          <a:xfrm>
            <a:off x="2209800" y="1521023"/>
            <a:ext cx="3886200" cy="307777"/>
          </a:xfrm>
          <a:prstGeom prst="rect">
            <a:avLst/>
          </a:prstGeom>
          <a:noFill/>
          <a:ln w="9525">
            <a:noFill/>
            <a:miter lim="800000"/>
            <a:headEnd/>
            <a:tailEnd/>
          </a:ln>
        </p:spPr>
        <p:txBody>
          <a:bodyPr>
            <a:spAutoFit/>
          </a:bodyPr>
          <a:lstStyle/>
          <a:p>
            <a:r>
              <a:rPr lang="en-US" sz="1400" b="1" dirty="0"/>
              <a:t>Selection of MME at attachment </a:t>
            </a:r>
          </a:p>
        </p:txBody>
      </p:sp>
      <p:sp>
        <p:nvSpPr>
          <p:cNvPr id="83999" name="TextBox 29"/>
          <p:cNvSpPr txBox="1">
            <a:spLocks noChangeArrowheads="1"/>
          </p:cNvSpPr>
          <p:nvPr/>
        </p:nvSpPr>
        <p:spPr bwMode="auto">
          <a:xfrm>
            <a:off x="2209800" y="1905000"/>
            <a:ext cx="3886200" cy="307777"/>
          </a:xfrm>
          <a:prstGeom prst="rect">
            <a:avLst/>
          </a:prstGeom>
          <a:noFill/>
          <a:ln w="9525">
            <a:noFill/>
            <a:miter lim="800000"/>
            <a:headEnd/>
            <a:tailEnd/>
          </a:ln>
        </p:spPr>
        <p:txBody>
          <a:bodyPr>
            <a:spAutoFit/>
          </a:bodyPr>
          <a:lstStyle/>
          <a:p>
            <a:r>
              <a:rPr lang="en-US" sz="1400" b="1" dirty="0"/>
              <a:t>Scheduling of paging messages </a:t>
            </a:r>
          </a:p>
        </p:txBody>
      </p:sp>
      <p:sp>
        <p:nvSpPr>
          <p:cNvPr id="31" name="TextBox 30"/>
          <p:cNvSpPr txBox="1"/>
          <p:nvPr/>
        </p:nvSpPr>
        <p:spPr>
          <a:xfrm>
            <a:off x="2286000" y="2359223"/>
            <a:ext cx="4343400" cy="307777"/>
          </a:xfrm>
          <a:prstGeom prst="rect">
            <a:avLst/>
          </a:prstGeom>
          <a:noFill/>
          <a:effectLst>
            <a:innerShdw blurRad="63500" dist="50800">
              <a:prstClr val="black">
                <a:alpha val="50000"/>
              </a:prstClr>
            </a:innerShdw>
          </a:effectLst>
        </p:spPr>
        <p:txBody>
          <a:bodyPr>
            <a:spAutoFit/>
          </a:bodyPr>
          <a:lstStyle/>
          <a:p>
            <a:pPr>
              <a:defRPr/>
            </a:pPr>
            <a:r>
              <a:rPr lang="en-US" sz="1400" b="1" dirty="0"/>
              <a:t>Routing of User plane to Serving GW</a:t>
            </a:r>
          </a:p>
        </p:txBody>
      </p:sp>
      <p:pic>
        <p:nvPicPr>
          <p:cNvPr id="84003" name="Picture 6"/>
          <p:cNvPicPr>
            <a:picLocks noChangeAspect="1" noChangeArrowheads="1"/>
          </p:cNvPicPr>
          <p:nvPr/>
        </p:nvPicPr>
        <p:blipFill>
          <a:blip r:embed="rId4"/>
          <a:srcRect/>
          <a:stretch>
            <a:fillRect/>
          </a:stretch>
        </p:blipFill>
        <p:spPr bwMode="auto">
          <a:xfrm>
            <a:off x="7162800" y="1447800"/>
            <a:ext cx="644525" cy="685800"/>
          </a:xfrm>
          <a:prstGeom prst="rect">
            <a:avLst/>
          </a:prstGeom>
          <a:noFill/>
          <a:ln w="9525">
            <a:noFill/>
            <a:miter lim="800000"/>
            <a:headEnd/>
            <a:tailEnd/>
          </a:ln>
        </p:spPr>
      </p:pic>
      <p:pic>
        <p:nvPicPr>
          <p:cNvPr id="84004" name="Picture 7"/>
          <p:cNvPicPr>
            <a:picLocks noChangeAspect="1" noChangeArrowheads="1"/>
          </p:cNvPicPr>
          <p:nvPr/>
        </p:nvPicPr>
        <p:blipFill>
          <a:blip r:embed="rId5"/>
          <a:srcRect/>
          <a:stretch>
            <a:fillRect/>
          </a:stretch>
        </p:blipFill>
        <p:spPr bwMode="auto">
          <a:xfrm>
            <a:off x="7010400" y="2133600"/>
            <a:ext cx="990600" cy="809625"/>
          </a:xfrm>
          <a:prstGeom prst="rect">
            <a:avLst/>
          </a:prstGeom>
          <a:noFill/>
          <a:ln w="9525">
            <a:noFill/>
            <a:miter lim="800000"/>
            <a:headEnd/>
            <a:tailEnd/>
          </a:ln>
        </p:spPr>
      </p:pic>
      <p:cxnSp>
        <p:nvCxnSpPr>
          <p:cNvPr id="60" name="Straight Connector 59"/>
          <p:cNvCxnSpPr/>
          <p:nvPr/>
        </p:nvCxnSpPr>
        <p:spPr>
          <a:xfrm>
            <a:off x="6324600" y="1674813"/>
            <a:ext cx="5334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324600" y="2057400"/>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6668295" y="1866106"/>
            <a:ext cx="379412"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858000" y="1828800"/>
            <a:ext cx="30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6324600" y="2514600"/>
            <a:ext cx="838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447800" y="1600200"/>
            <a:ext cx="60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1447800" y="2057400"/>
            <a:ext cx="60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447800" y="2514600"/>
            <a:ext cx="60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447800" y="2971800"/>
            <a:ext cx="60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762795" y="2285206"/>
            <a:ext cx="1370012"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838200" y="2286000"/>
            <a:ext cx="60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016" name="TextBox 87"/>
          <p:cNvSpPr txBox="1">
            <a:spLocks noChangeArrowheads="1"/>
          </p:cNvSpPr>
          <p:nvPr/>
        </p:nvSpPr>
        <p:spPr bwMode="auto">
          <a:xfrm>
            <a:off x="838200" y="2252663"/>
            <a:ext cx="609600" cy="338137"/>
          </a:xfrm>
          <a:prstGeom prst="rect">
            <a:avLst/>
          </a:prstGeom>
          <a:noFill/>
          <a:ln w="25400">
            <a:noFill/>
            <a:miter lim="800000"/>
            <a:headEnd/>
            <a:tailEnd/>
          </a:ln>
        </p:spPr>
        <p:txBody>
          <a:bodyPr>
            <a:spAutoFit/>
          </a:bodyPr>
          <a:lstStyle/>
          <a:p>
            <a:r>
              <a:rPr lang="en-US" sz="1600"/>
              <a:t>Uu</a:t>
            </a:r>
          </a:p>
        </p:txBody>
      </p:sp>
      <p:sp>
        <p:nvSpPr>
          <p:cNvPr id="84017" name="TextBox 88"/>
          <p:cNvSpPr txBox="1">
            <a:spLocks noChangeArrowheads="1"/>
          </p:cNvSpPr>
          <p:nvPr/>
        </p:nvSpPr>
        <p:spPr bwMode="auto">
          <a:xfrm>
            <a:off x="6324600" y="1368425"/>
            <a:ext cx="1600200" cy="307975"/>
          </a:xfrm>
          <a:prstGeom prst="rect">
            <a:avLst/>
          </a:prstGeom>
          <a:noFill/>
          <a:ln w="9525">
            <a:noFill/>
            <a:miter lim="800000"/>
            <a:headEnd/>
            <a:tailEnd/>
          </a:ln>
        </p:spPr>
        <p:txBody>
          <a:bodyPr>
            <a:spAutoFit/>
          </a:bodyPr>
          <a:lstStyle/>
          <a:p>
            <a:r>
              <a:rPr lang="en-US" sz="1400"/>
              <a:t>S1-MME</a:t>
            </a:r>
          </a:p>
        </p:txBody>
      </p:sp>
      <p:sp>
        <p:nvSpPr>
          <p:cNvPr id="84018" name="TextBox 90"/>
          <p:cNvSpPr txBox="1">
            <a:spLocks noChangeArrowheads="1"/>
          </p:cNvSpPr>
          <p:nvPr/>
        </p:nvSpPr>
        <p:spPr bwMode="auto">
          <a:xfrm>
            <a:off x="6400800" y="2514600"/>
            <a:ext cx="990600" cy="307975"/>
          </a:xfrm>
          <a:prstGeom prst="rect">
            <a:avLst/>
          </a:prstGeom>
          <a:noFill/>
          <a:ln w="25400">
            <a:noFill/>
            <a:miter lim="800000"/>
            <a:headEnd/>
            <a:tailEnd/>
          </a:ln>
        </p:spPr>
        <p:txBody>
          <a:bodyPr>
            <a:spAutoFit/>
          </a:bodyPr>
          <a:lstStyle/>
          <a:p>
            <a:r>
              <a:rPr lang="en-US" sz="1400"/>
              <a:t>S1-U</a:t>
            </a:r>
          </a:p>
        </p:txBody>
      </p:sp>
      <p:pic>
        <p:nvPicPr>
          <p:cNvPr id="84019" name="Picture 9"/>
          <p:cNvPicPr>
            <a:picLocks noChangeAspect="1" noChangeArrowheads="1"/>
          </p:cNvPicPr>
          <p:nvPr/>
        </p:nvPicPr>
        <p:blipFill>
          <a:blip r:embed="rId6"/>
          <a:srcRect/>
          <a:stretch>
            <a:fillRect/>
          </a:stretch>
        </p:blipFill>
        <p:spPr bwMode="auto">
          <a:xfrm>
            <a:off x="3646489" y="816464"/>
            <a:ext cx="1306512" cy="631335"/>
          </a:xfrm>
          <a:prstGeom prst="rect">
            <a:avLst/>
          </a:prstGeom>
          <a:noFill/>
          <a:ln w="9525">
            <a:noFill/>
            <a:miter lim="800000"/>
            <a:headEnd/>
            <a:tailEnd/>
          </a:ln>
        </p:spPr>
      </p:pic>
      <p:pic>
        <p:nvPicPr>
          <p:cNvPr id="84020" name="Picture 10"/>
          <p:cNvPicPr>
            <a:picLocks noChangeAspect="1" noChangeArrowheads="1"/>
          </p:cNvPicPr>
          <p:nvPr/>
        </p:nvPicPr>
        <p:blipFill>
          <a:blip r:embed="rId7"/>
          <a:srcRect/>
          <a:stretch>
            <a:fillRect/>
          </a:stretch>
        </p:blipFill>
        <p:spPr bwMode="auto">
          <a:xfrm>
            <a:off x="3200401" y="762000"/>
            <a:ext cx="357188" cy="685800"/>
          </a:xfrm>
          <a:prstGeom prst="rect">
            <a:avLst/>
          </a:prstGeom>
          <a:noFill/>
          <a:ln w="9525">
            <a:noFill/>
            <a:miter lim="800000"/>
            <a:headEnd/>
            <a:tailEnd/>
          </a:ln>
        </p:spPr>
      </p:pic>
      <p:cxnSp>
        <p:nvCxnSpPr>
          <p:cNvPr id="96" name="Straight Connector 95"/>
          <p:cNvCxnSpPr/>
          <p:nvPr/>
        </p:nvCxnSpPr>
        <p:spPr>
          <a:xfrm rot="5400000">
            <a:off x="4001294" y="5523706"/>
            <a:ext cx="762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3925094" y="1866106"/>
            <a:ext cx="762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4001294" y="3390106"/>
            <a:ext cx="762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4001294" y="4685506"/>
            <a:ext cx="762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4001294" y="2704306"/>
            <a:ext cx="762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sp>
        <p:nvSpPr>
          <p:cNvPr id="84026" name="TextBox 40"/>
          <p:cNvSpPr txBox="1">
            <a:spLocks noChangeArrowheads="1"/>
          </p:cNvSpPr>
          <p:nvPr/>
        </p:nvSpPr>
        <p:spPr bwMode="auto">
          <a:xfrm>
            <a:off x="1143000" y="361950"/>
            <a:ext cx="3962400" cy="400110"/>
          </a:xfrm>
          <a:prstGeom prst="rect">
            <a:avLst/>
          </a:prstGeom>
          <a:noFill/>
          <a:ln w="9525">
            <a:noFill/>
            <a:miter lim="800000"/>
            <a:headEnd/>
            <a:tailEnd/>
          </a:ln>
        </p:spPr>
        <p:txBody>
          <a:bodyPr>
            <a:spAutoFit/>
          </a:bodyPr>
          <a:lstStyle/>
          <a:p>
            <a:r>
              <a:rPr lang="en-US" sz="2000" b="1" dirty="0"/>
              <a:t>Evolved Node B</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057400" y="2000071"/>
            <a:ext cx="4267200" cy="1752600"/>
          </a:xfrm>
          <a:prstGeom prst="roundRect">
            <a:avLst/>
          </a:prstGeom>
          <a:solidFill>
            <a:schemeClr val="accent5">
              <a:lumMod val="40000"/>
              <a:lumOff val="60000"/>
            </a:schemeClr>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ounded Rectangle 5"/>
          <p:cNvSpPr/>
          <p:nvPr/>
        </p:nvSpPr>
        <p:spPr>
          <a:xfrm>
            <a:off x="2057400" y="3905071"/>
            <a:ext cx="4267200" cy="1143000"/>
          </a:xfrm>
          <a:prstGeom prst="roundRect">
            <a:avLst/>
          </a:prstGeom>
          <a:solidFill>
            <a:schemeClr val="accent5">
              <a:lumMod val="40000"/>
              <a:lumOff val="60000"/>
            </a:schemeClr>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ounded Rectangle 7"/>
          <p:cNvSpPr/>
          <p:nvPr/>
        </p:nvSpPr>
        <p:spPr>
          <a:xfrm>
            <a:off x="2057400" y="5200470"/>
            <a:ext cx="4267200" cy="1276529"/>
          </a:xfrm>
          <a:prstGeom prst="roundRect">
            <a:avLst/>
          </a:prstGeom>
          <a:solidFill>
            <a:schemeClr val="accent5">
              <a:lumMod val="40000"/>
              <a:lumOff val="60000"/>
            </a:schemeClr>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5003" name="TextBox 9"/>
          <p:cNvSpPr txBox="1">
            <a:spLocks noChangeArrowheads="1"/>
          </p:cNvSpPr>
          <p:nvPr/>
        </p:nvSpPr>
        <p:spPr bwMode="auto">
          <a:xfrm>
            <a:off x="2286000" y="2000250"/>
            <a:ext cx="4419600" cy="2585323"/>
          </a:xfrm>
          <a:prstGeom prst="rect">
            <a:avLst/>
          </a:prstGeom>
          <a:noFill/>
          <a:ln w="9525">
            <a:noFill/>
            <a:miter lim="800000"/>
            <a:headEnd/>
            <a:tailEnd/>
          </a:ln>
        </p:spPr>
        <p:txBody>
          <a:bodyPr wrap="square">
            <a:spAutoFit/>
          </a:bodyPr>
          <a:lstStyle/>
          <a:p>
            <a:r>
              <a:rPr lang="en-US" sz="2000" b="1" dirty="0"/>
              <a:t> </a:t>
            </a:r>
            <a:r>
              <a:rPr lang="en-US" sz="1600" b="1" dirty="0"/>
              <a:t>NAS Signaling</a:t>
            </a:r>
          </a:p>
          <a:p>
            <a:pPr marL="231775" indent="-122238">
              <a:buFont typeface="Arial" pitchFamily="34" charset="0"/>
              <a:buChar char="•"/>
            </a:pPr>
            <a:r>
              <a:rPr lang="en-US" sz="1400" b="1" dirty="0"/>
              <a:t>SAE Bearer Management</a:t>
            </a:r>
          </a:p>
          <a:p>
            <a:pPr marL="231775" indent="-122238"/>
            <a:r>
              <a:rPr lang="en-US" sz="1400" b="1" dirty="0"/>
              <a:t>     -QOS control</a:t>
            </a:r>
          </a:p>
          <a:p>
            <a:pPr marL="231775" indent="-122238">
              <a:buFont typeface="Arial" pitchFamily="34" charset="0"/>
              <a:buChar char="•"/>
            </a:pPr>
            <a:r>
              <a:rPr lang="en-US" sz="1400" b="1" dirty="0"/>
              <a:t>Generation of Paging Messages</a:t>
            </a:r>
          </a:p>
          <a:p>
            <a:pPr marL="231775" indent="-122238">
              <a:buFont typeface="Arial" pitchFamily="34" charset="0"/>
              <a:buChar char="•"/>
            </a:pPr>
            <a:r>
              <a:rPr lang="en-US" sz="1400" b="1" dirty="0"/>
              <a:t>Idle state mobility Management</a:t>
            </a:r>
          </a:p>
          <a:p>
            <a:pPr marL="231775" indent="-122238">
              <a:buFont typeface="Arial" pitchFamily="34" charset="0"/>
              <a:buChar char="•"/>
            </a:pPr>
            <a:r>
              <a:rPr lang="en-US" sz="1400" b="1" dirty="0"/>
              <a:t>UE tracking and reachability</a:t>
            </a:r>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p:txBody>
      </p:sp>
      <p:sp>
        <p:nvSpPr>
          <p:cNvPr id="85004" name="TextBox 10"/>
          <p:cNvSpPr txBox="1">
            <a:spLocks noChangeArrowheads="1"/>
          </p:cNvSpPr>
          <p:nvPr/>
        </p:nvSpPr>
        <p:spPr bwMode="auto">
          <a:xfrm>
            <a:off x="2362200" y="3905250"/>
            <a:ext cx="4191000" cy="984885"/>
          </a:xfrm>
          <a:prstGeom prst="rect">
            <a:avLst/>
          </a:prstGeom>
          <a:noFill/>
          <a:ln w="9525">
            <a:noFill/>
            <a:miter lim="800000"/>
            <a:headEnd/>
            <a:tailEnd/>
          </a:ln>
        </p:spPr>
        <p:txBody>
          <a:bodyPr>
            <a:spAutoFit/>
          </a:bodyPr>
          <a:lstStyle/>
          <a:p>
            <a:r>
              <a:rPr lang="en-US" sz="1600" b="1" dirty="0"/>
              <a:t>Inter CN node Signaling</a:t>
            </a:r>
          </a:p>
          <a:p>
            <a:pPr marL="177800" indent="-123825">
              <a:buFont typeface="Arial" pitchFamily="34" charset="0"/>
              <a:buChar char="•"/>
            </a:pPr>
            <a:r>
              <a:rPr lang="en-US" sz="1400" b="1" dirty="0"/>
              <a:t>Selection of Serving GW,PDN GW and MME/SGSN(Handover)</a:t>
            </a:r>
          </a:p>
          <a:p>
            <a:pPr marL="177800" indent="-123825">
              <a:buFont typeface="Arial" pitchFamily="34" charset="0"/>
              <a:buChar char="•"/>
            </a:pPr>
            <a:r>
              <a:rPr lang="en-US" sz="1400" b="1" dirty="0"/>
              <a:t>Roaming</a:t>
            </a:r>
          </a:p>
        </p:txBody>
      </p:sp>
      <p:sp>
        <p:nvSpPr>
          <p:cNvPr id="85005" name="TextBox 11"/>
          <p:cNvSpPr txBox="1">
            <a:spLocks noChangeArrowheads="1"/>
          </p:cNvSpPr>
          <p:nvPr/>
        </p:nvSpPr>
        <p:spPr bwMode="auto">
          <a:xfrm>
            <a:off x="2286000" y="5200650"/>
            <a:ext cx="4343400" cy="1015663"/>
          </a:xfrm>
          <a:prstGeom prst="rect">
            <a:avLst/>
          </a:prstGeom>
          <a:noFill/>
          <a:ln w="9525">
            <a:noFill/>
            <a:miter lim="800000"/>
            <a:headEnd/>
            <a:tailEnd/>
          </a:ln>
        </p:spPr>
        <p:txBody>
          <a:bodyPr>
            <a:spAutoFit/>
          </a:bodyPr>
          <a:lstStyle/>
          <a:p>
            <a:r>
              <a:rPr lang="en-US" sz="1600" b="1" dirty="0"/>
              <a:t>Security Management</a:t>
            </a:r>
          </a:p>
          <a:p>
            <a:pPr marL="231775" indent="-122238">
              <a:buFont typeface="Arial" pitchFamily="34" charset="0"/>
              <a:buChar char="•"/>
            </a:pPr>
            <a:r>
              <a:rPr lang="en-US" sz="1400" b="1" dirty="0"/>
              <a:t>Authentication</a:t>
            </a:r>
          </a:p>
          <a:p>
            <a:pPr marL="231775" indent="-122238">
              <a:buFont typeface="Arial" pitchFamily="34" charset="0"/>
              <a:buChar char="•"/>
            </a:pPr>
            <a:r>
              <a:rPr lang="en-US" sz="1400" b="1" dirty="0"/>
              <a:t>Ciphering and Integrity Protection </a:t>
            </a:r>
          </a:p>
          <a:p>
            <a:pPr marL="231775" indent="-122238"/>
            <a:r>
              <a:rPr lang="en-US" sz="1400" b="1" dirty="0"/>
              <a:t>   of NAS Signaling</a:t>
            </a:r>
            <a:r>
              <a:rPr lang="en-US" sz="1600" b="1" dirty="0"/>
              <a:t>.</a:t>
            </a:r>
          </a:p>
        </p:txBody>
      </p:sp>
      <p:pic>
        <p:nvPicPr>
          <p:cNvPr id="85006" name="Picture 2"/>
          <p:cNvPicPr>
            <a:picLocks noChangeAspect="1" noChangeArrowheads="1"/>
          </p:cNvPicPr>
          <p:nvPr/>
        </p:nvPicPr>
        <p:blipFill>
          <a:blip r:embed="rId3"/>
          <a:srcRect/>
          <a:stretch>
            <a:fillRect/>
          </a:stretch>
        </p:blipFill>
        <p:spPr bwMode="auto">
          <a:xfrm>
            <a:off x="3505200" y="838200"/>
            <a:ext cx="1066800" cy="1058466"/>
          </a:xfrm>
          <a:prstGeom prst="rect">
            <a:avLst/>
          </a:prstGeom>
          <a:noFill/>
          <a:ln w="9525">
            <a:noFill/>
            <a:miter lim="800000"/>
            <a:headEnd/>
            <a:tailEnd/>
          </a:ln>
        </p:spPr>
      </p:pic>
      <p:pic>
        <p:nvPicPr>
          <p:cNvPr id="85007" name="Picture 3"/>
          <p:cNvPicPr>
            <a:picLocks noChangeAspect="1" noChangeArrowheads="1"/>
          </p:cNvPicPr>
          <p:nvPr/>
        </p:nvPicPr>
        <p:blipFill>
          <a:blip r:embed="rId4"/>
          <a:srcRect/>
          <a:stretch>
            <a:fillRect/>
          </a:stretch>
        </p:blipFill>
        <p:spPr bwMode="auto">
          <a:xfrm>
            <a:off x="7143750" y="4648200"/>
            <a:ext cx="762000" cy="558800"/>
          </a:xfrm>
          <a:prstGeom prst="rect">
            <a:avLst/>
          </a:prstGeom>
          <a:noFill/>
          <a:ln w="9525">
            <a:noFill/>
            <a:miter lim="800000"/>
            <a:headEnd/>
            <a:tailEnd/>
          </a:ln>
        </p:spPr>
      </p:pic>
      <p:pic>
        <p:nvPicPr>
          <p:cNvPr id="85008" name="Picture 4"/>
          <p:cNvPicPr>
            <a:picLocks noChangeAspect="1" noChangeArrowheads="1"/>
          </p:cNvPicPr>
          <p:nvPr/>
        </p:nvPicPr>
        <p:blipFill>
          <a:blip r:embed="rId5"/>
          <a:srcRect/>
          <a:stretch>
            <a:fillRect/>
          </a:stretch>
        </p:blipFill>
        <p:spPr bwMode="auto">
          <a:xfrm>
            <a:off x="7067550" y="5486400"/>
            <a:ext cx="914400" cy="465138"/>
          </a:xfrm>
          <a:prstGeom prst="rect">
            <a:avLst/>
          </a:prstGeom>
          <a:noFill/>
          <a:ln w="9525">
            <a:noFill/>
            <a:miter lim="800000"/>
            <a:headEnd/>
            <a:tailEnd/>
          </a:ln>
        </p:spPr>
      </p:pic>
      <p:pic>
        <p:nvPicPr>
          <p:cNvPr id="85009" name="Picture 7"/>
          <p:cNvPicPr>
            <a:picLocks noChangeAspect="1" noChangeArrowheads="1"/>
          </p:cNvPicPr>
          <p:nvPr/>
        </p:nvPicPr>
        <p:blipFill>
          <a:blip r:embed="rId6"/>
          <a:srcRect/>
          <a:stretch>
            <a:fillRect/>
          </a:stretch>
        </p:blipFill>
        <p:spPr bwMode="auto">
          <a:xfrm>
            <a:off x="7010400" y="3657600"/>
            <a:ext cx="933450" cy="762000"/>
          </a:xfrm>
          <a:prstGeom prst="rect">
            <a:avLst/>
          </a:prstGeom>
          <a:noFill/>
          <a:ln w="9525">
            <a:noFill/>
            <a:miter lim="800000"/>
            <a:headEnd/>
            <a:tailEnd/>
          </a:ln>
        </p:spPr>
      </p:pic>
      <p:pic>
        <p:nvPicPr>
          <p:cNvPr id="85010" name="Picture 2"/>
          <p:cNvPicPr>
            <a:picLocks noChangeAspect="1" noChangeArrowheads="1"/>
          </p:cNvPicPr>
          <p:nvPr/>
        </p:nvPicPr>
        <p:blipFill>
          <a:blip r:embed="rId3"/>
          <a:srcRect/>
          <a:stretch>
            <a:fillRect/>
          </a:stretch>
        </p:blipFill>
        <p:spPr bwMode="auto">
          <a:xfrm>
            <a:off x="7010400" y="2667000"/>
            <a:ext cx="846138" cy="838200"/>
          </a:xfrm>
          <a:prstGeom prst="rect">
            <a:avLst/>
          </a:prstGeom>
          <a:noFill/>
          <a:ln w="9525">
            <a:noFill/>
            <a:miter lim="800000"/>
            <a:headEnd/>
            <a:tailEnd/>
          </a:ln>
        </p:spPr>
      </p:pic>
      <p:pic>
        <p:nvPicPr>
          <p:cNvPr id="85011" name="Picture 5"/>
          <p:cNvPicPr>
            <a:picLocks noChangeAspect="1" noChangeArrowheads="1"/>
          </p:cNvPicPr>
          <p:nvPr/>
        </p:nvPicPr>
        <p:blipFill>
          <a:blip r:embed="rId7"/>
          <a:srcRect/>
          <a:stretch>
            <a:fillRect/>
          </a:stretch>
        </p:blipFill>
        <p:spPr bwMode="auto">
          <a:xfrm>
            <a:off x="228600" y="1371600"/>
            <a:ext cx="1447800" cy="1168400"/>
          </a:xfrm>
          <a:prstGeom prst="rect">
            <a:avLst/>
          </a:prstGeom>
          <a:noFill/>
          <a:ln w="9525">
            <a:noFill/>
            <a:miter lim="800000"/>
            <a:headEnd/>
            <a:tailEnd/>
          </a:ln>
        </p:spPr>
      </p:pic>
      <p:cxnSp>
        <p:nvCxnSpPr>
          <p:cNvPr id="20" name="Straight Connector 19"/>
          <p:cNvCxnSpPr/>
          <p:nvPr/>
        </p:nvCxnSpPr>
        <p:spPr>
          <a:xfrm rot="5400000" flipH="1" flipV="1">
            <a:off x="6172200" y="3505200"/>
            <a:ext cx="1066800" cy="762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324600" y="4191000"/>
            <a:ext cx="914400" cy="228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4600" y="4419600"/>
            <a:ext cx="9144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6134100" y="4610100"/>
            <a:ext cx="1143000" cy="762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600200" y="22860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3925094" y="3847306"/>
            <a:ext cx="2286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3962401" y="5105400"/>
            <a:ext cx="152400" cy="3175"/>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sp>
        <p:nvSpPr>
          <p:cNvPr id="85019" name="TextBox 51"/>
          <p:cNvSpPr txBox="1">
            <a:spLocks noChangeArrowheads="1"/>
          </p:cNvSpPr>
          <p:nvPr/>
        </p:nvSpPr>
        <p:spPr bwMode="auto">
          <a:xfrm>
            <a:off x="1219200" y="2514600"/>
            <a:ext cx="1143000" cy="307975"/>
          </a:xfrm>
          <a:prstGeom prst="rect">
            <a:avLst/>
          </a:prstGeom>
          <a:noFill/>
          <a:ln w="9525">
            <a:noFill/>
            <a:miter lim="800000"/>
            <a:headEnd/>
            <a:tailEnd/>
          </a:ln>
        </p:spPr>
        <p:txBody>
          <a:bodyPr>
            <a:spAutoFit/>
          </a:bodyPr>
          <a:lstStyle/>
          <a:p>
            <a:r>
              <a:rPr lang="en-US" sz="1400" b="1"/>
              <a:t>S1-MME</a:t>
            </a:r>
          </a:p>
        </p:txBody>
      </p:sp>
      <p:sp>
        <p:nvSpPr>
          <p:cNvPr id="85020" name="TextBox 52"/>
          <p:cNvSpPr txBox="1">
            <a:spLocks noChangeArrowheads="1"/>
          </p:cNvSpPr>
          <p:nvPr/>
        </p:nvSpPr>
        <p:spPr bwMode="auto">
          <a:xfrm>
            <a:off x="6477000" y="3425825"/>
            <a:ext cx="762000" cy="307975"/>
          </a:xfrm>
          <a:prstGeom prst="rect">
            <a:avLst/>
          </a:prstGeom>
          <a:noFill/>
          <a:ln w="9525">
            <a:noFill/>
            <a:miter lim="800000"/>
            <a:headEnd/>
            <a:tailEnd/>
          </a:ln>
        </p:spPr>
        <p:txBody>
          <a:bodyPr>
            <a:spAutoFit/>
          </a:bodyPr>
          <a:lstStyle/>
          <a:p>
            <a:r>
              <a:rPr lang="en-US" sz="1400" b="1"/>
              <a:t>S10</a:t>
            </a:r>
          </a:p>
        </p:txBody>
      </p:sp>
      <p:sp>
        <p:nvSpPr>
          <p:cNvPr id="85021" name="TextBox 53"/>
          <p:cNvSpPr txBox="1">
            <a:spLocks noChangeArrowheads="1"/>
          </p:cNvSpPr>
          <p:nvPr/>
        </p:nvSpPr>
        <p:spPr bwMode="auto">
          <a:xfrm>
            <a:off x="6629400" y="3929063"/>
            <a:ext cx="685800" cy="338137"/>
          </a:xfrm>
          <a:prstGeom prst="rect">
            <a:avLst/>
          </a:prstGeom>
          <a:noFill/>
          <a:ln w="9525">
            <a:noFill/>
            <a:miter lim="800000"/>
            <a:headEnd/>
            <a:tailEnd/>
          </a:ln>
        </p:spPr>
        <p:txBody>
          <a:bodyPr>
            <a:spAutoFit/>
          </a:bodyPr>
          <a:lstStyle/>
          <a:p>
            <a:r>
              <a:rPr lang="en-US" sz="1600" b="1"/>
              <a:t>S11</a:t>
            </a:r>
          </a:p>
        </p:txBody>
      </p:sp>
      <p:sp>
        <p:nvSpPr>
          <p:cNvPr id="85022" name="TextBox 54"/>
          <p:cNvSpPr txBox="1">
            <a:spLocks noChangeArrowheads="1"/>
          </p:cNvSpPr>
          <p:nvPr/>
        </p:nvSpPr>
        <p:spPr bwMode="auto">
          <a:xfrm>
            <a:off x="6705600" y="4343400"/>
            <a:ext cx="1066800" cy="338138"/>
          </a:xfrm>
          <a:prstGeom prst="rect">
            <a:avLst/>
          </a:prstGeom>
          <a:noFill/>
          <a:ln w="9525">
            <a:noFill/>
            <a:miter lim="800000"/>
            <a:headEnd/>
            <a:tailEnd/>
          </a:ln>
        </p:spPr>
        <p:txBody>
          <a:bodyPr>
            <a:spAutoFit/>
          </a:bodyPr>
          <a:lstStyle/>
          <a:p>
            <a:r>
              <a:rPr lang="en-US" sz="1600" b="1"/>
              <a:t>S6a</a:t>
            </a:r>
          </a:p>
        </p:txBody>
      </p:sp>
      <p:sp>
        <p:nvSpPr>
          <p:cNvPr id="85023" name="TextBox 55"/>
          <p:cNvSpPr txBox="1">
            <a:spLocks noChangeArrowheads="1"/>
          </p:cNvSpPr>
          <p:nvPr/>
        </p:nvSpPr>
        <p:spPr bwMode="auto">
          <a:xfrm>
            <a:off x="6934200" y="5257800"/>
            <a:ext cx="762000" cy="338138"/>
          </a:xfrm>
          <a:prstGeom prst="rect">
            <a:avLst/>
          </a:prstGeom>
          <a:noFill/>
          <a:ln w="9525">
            <a:noFill/>
            <a:miter lim="800000"/>
            <a:headEnd/>
            <a:tailEnd/>
          </a:ln>
        </p:spPr>
        <p:txBody>
          <a:bodyPr>
            <a:spAutoFit/>
          </a:bodyPr>
          <a:lstStyle/>
          <a:p>
            <a:r>
              <a:rPr lang="en-US" sz="1600" b="1"/>
              <a:t>S3</a:t>
            </a:r>
          </a:p>
        </p:txBody>
      </p:sp>
      <p:sp>
        <p:nvSpPr>
          <p:cNvPr id="85024" name="TextBox 26"/>
          <p:cNvSpPr txBox="1">
            <a:spLocks noChangeArrowheads="1"/>
          </p:cNvSpPr>
          <p:nvPr/>
        </p:nvSpPr>
        <p:spPr bwMode="auto">
          <a:xfrm>
            <a:off x="1143000" y="361890"/>
            <a:ext cx="4800600" cy="400110"/>
          </a:xfrm>
          <a:prstGeom prst="rect">
            <a:avLst/>
          </a:prstGeom>
          <a:noFill/>
          <a:ln w="9525">
            <a:noFill/>
            <a:miter lim="800000"/>
            <a:headEnd/>
            <a:tailEnd/>
          </a:ln>
        </p:spPr>
        <p:txBody>
          <a:bodyPr>
            <a:spAutoFit/>
          </a:bodyPr>
          <a:lstStyle/>
          <a:p>
            <a:r>
              <a:rPr lang="en-US" sz="2000" b="1" dirty="0"/>
              <a:t>Mobility Management Entity</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057400" y="1532930"/>
            <a:ext cx="4267200" cy="6858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6021" name="TextBox 2"/>
          <p:cNvSpPr txBox="1">
            <a:spLocks noChangeArrowheads="1"/>
          </p:cNvSpPr>
          <p:nvPr/>
        </p:nvSpPr>
        <p:spPr bwMode="auto">
          <a:xfrm>
            <a:off x="2286000" y="1576626"/>
            <a:ext cx="3657600" cy="861774"/>
          </a:xfrm>
          <a:prstGeom prst="rect">
            <a:avLst/>
          </a:prstGeom>
          <a:noFill/>
          <a:ln w="9525">
            <a:noFill/>
            <a:miter lim="800000"/>
            <a:headEnd/>
            <a:tailEnd/>
          </a:ln>
        </p:spPr>
        <p:txBody>
          <a:bodyPr>
            <a:spAutoFit/>
          </a:bodyPr>
          <a:lstStyle/>
          <a:p>
            <a:r>
              <a:rPr lang="en-US" sz="1600" b="1" dirty="0"/>
              <a:t>Termination of U- plane packets for Paging reasons.</a:t>
            </a:r>
          </a:p>
          <a:p>
            <a:endParaRPr lang="en-US" b="1" dirty="0"/>
          </a:p>
        </p:txBody>
      </p:sp>
      <p:sp>
        <p:nvSpPr>
          <p:cNvPr id="4" name="Rounded Rectangle 3"/>
          <p:cNvSpPr/>
          <p:nvPr/>
        </p:nvSpPr>
        <p:spPr>
          <a:xfrm>
            <a:off x="2057400" y="2353270"/>
            <a:ext cx="4267200" cy="9144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6025" name="TextBox 4"/>
          <p:cNvSpPr txBox="1">
            <a:spLocks noChangeArrowheads="1"/>
          </p:cNvSpPr>
          <p:nvPr/>
        </p:nvSpPr>
        <p:spPr bwMode="auto">
          <a:xfrm>
            <a:off x="2286000" y="2414826"/>
            <a:ext cx="4114800" cy="861774"/>
          </a:xfrm>
          <a:prstGeom prst="rect">
            <a:avLst/>
          </a:prstGeom>
          <a:noFill/>
          <a:ln w="9525">
            <a:noFill/>
            <a:miter lim="800000"/>
            <a:headEnd/>
            <a:tailEnd/>
          </a:ln>
        </p:spPr>
        <p:txBody>
          <a:bodyPr>
            <a:spAutoFit/>
          </a:bodyPr>
          <a:lstStyle/>
          <a:p>
            <a:r>
              <a:rPr lang="en-US" sz="1600" b="1" dirty="0"/>
              <a:t>Support of UE Mobility Anchoring by Switching U-plane during inter eNB Handover</a:t>
            </a:r>
            <a:r>
              <a:rPr lang="en-US" dirty="0"/>
              <a:t>.</a:t>
            </a:r>
          </a:p>
        </p:txBody>
      </p:sp>
      <p:sp>
        <p:nvSpPr>
          <p:cNvPr id="6" name="Rounded Rectangle 5"/>
          <p:cNvSpPr/>
          <p:nvPr/>
        </p:nvSpPr>
        <p:spPr>
          <a:xfrm>
            <a:off x="2057400" y="3352800"/>
            <a:ext cx="4267200" cy="6858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6029" name="TextBox 6"/>
          <p:cNvSpPr txBox="1">
            <a:spLocks noChangeArrowheads="1"/>
          </p:cNvSpPr>
          <p:nvPr/>
        </p:nvSpPr>
        <p:spPr bwMode="auto">
          <a:xfrm>
            <a:off x="2209800" y="3377625"/>
            <a:ext cx="3810000" cy="584775"/>
          </a:xfrm>
          <a:prstGeom prst="rect">
            <a:avLst/>
          </a:prstGeom>
          <a:noFill/>
          <a:ln w="9525">
            <a:noFill/>
            <a:miter lim="800000"/>
            <a:headEnd/>
            <a:tailEnd/>
          </a:ln>
        </p:spPr>
        <p:txBody>
          <a:bodyPr>
            <a:spAutoFit/>
          </a:bodyPr>
          <a:lstStyle/>
          <a:p>
            <a:r>
              <a:rPr lang="en-US" sz="1600" b="1" dirty="0"/>
              <a:t>Transport level packet Marking according to QCI </a:t>
            </a:r>
          </a:p>
        </p:txBody>
      </p:sp>
      <p:sp>
        <p:nvSpPr>
          <p:cNvPr id="8" name="Rounded Rectangle 7"/>
          <p:cNvSpPr/>
          <p:nvPr/>
        </p:nvSpPr>
        <p:spPr>
          <a:xfrm>
            <a:off x="2057400" y="4114800"/>
            <a:ext cx="4267200" cy="6858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6033" name="TextBox 8"/>
          <p:cNvSpPr txBox="1">
            <a:spLocks noChangeArrowheads="1"/>
          </p:cNvSpPr>
          <p:nvPr/>
        </p:nvSpPr>
        <p:spPr bwMode="auto">
          <a:xfrm>
            <a:off x="2286000" y="4139625"/>
            <a:ext cx="3505200" cy="584775"/>
          </a:xfrm>
          <a:prstGeom prst="rect">
            <a:avLst/>
          </a:prstGeom>
          <a:noFill/>
          <a:ln w="9525">
            <a:noFill/>
            <a:miter lim="800000"/>
            <a:headEnd/>
            <a:tailEnd/>
          </a:ln>
        </p:spPr>
        <p:txBody>
          <a:bodyPr>
            <a:spAutoFit/>
          </a:bodyPr>
          <a:lstStyle/>
          <a:p>
            <a:r>
              <a:rPr lang="en-US" sz="1600" b="1" dirty="0"/>
              <a:t>Mobility Anchoring for inter 3GPP Mobility </a:t>
            </a:r>
          </a:p>
        </p:txBody>
      </p:sp>
      <p:sp>
        <p:nvSpPr>
          <p:cNvPr id="10" name="Rounded Rectangle 9"/>
          <p:cNvSpPr/>
          <p:nvPr/>
        </p:nvSpPr>
        <p:spPr>
          <a:xfrm>
            <a:off x="2057400" y="4876800"/>
            <a:ext cx="4267200" cy="6096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6037" name="TextBox 10"/>
          <p:cNvSpPr txBox="1">
            <a:spLocks noChangeArrowheads="1"/>
          </p:cNvSpPr>
          <p:nvPr/>
        </p:nvSpPr>
        <p:spPr bwMode="auto">
          <a:xfrm>
            <a:off x="2209800" y="4995446"/>
            <a:ext cx="3962400" cy="338554"/>
          </a:xfrm>
          <a:prstGeom prst="rect">
            <a:avLst/>
          </a:prstGeom>
          <a:noFill/>
          <a:ln w="9525">
            <a:noFill/>
            <a:miter lim="800000"/>
            <a:headEnd/>
            <a:tailEnd/>
          </a:ln>
        </p:spPr>
        <p:txBody>
          <a:bodyPr>
            <a:spAutoFit/>
          </a:bodyPr>
          <a:lstStyle/>
          <a:p>
            <a:r>
              <a:rPr lang="en-US" sz="1600" b="1" dirty="0"/>
              <a:t>Packet Routing and Forwarding</a:t>
            </a:r>
          </a:p>
        </p:txBody>
      </p:sp>
      <p:sp>
        <p:nvSpPr>
          <p:cNvPr id="12" name="Rounded Rectangle 11"/>
          <p:cNvSpPr/>
          <p:nvPr/>
        </p:nvSpPr>
        <p:spPr>
          <a:xfrm>
            <a:off x="2057400" y="5562600"/>
            <a:ext cx="4267200" cy="4572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6041" name="TextBox 12"/>
          <p:cNvSpPr txBox="1">
            <a:spLocks noChangeArrowheads="1"/>
          </p:cNvSpPr>
          <p:nvPr/>
        </p:nvSpPr>
        <p:spPr bwMode="auto">
          <a:xfrm>
            <a:off x="2286000" y="5562600"/>
            <a:ext cx="3581400" cy="369888"/>
          </a:xfrm>
          <a:prstGeom prst="rect">
            <a:avLst/>
          </a:prstGeom>
          <a:noFill/>
          <a:ln w="9525">
            <a:noFill/>
            <a:miter lim="800000"/>
            <a:headEnd/>
            <a:tailEnd/>
          </a:ln>
        </p:spPr>
        <p:txBody>
          <a:bodyPr>
            <a:spAutoFit/>
          </a:bodyPr>
          <a:lstStyle/>
          <a:p>
            <a:r>
              <a:rPr lang="en-US" sz="1600" b="1" dirty="0"/>
              <a:t>Charging Suppor</a:t>
            </a:r>
            <a:r>
              <a:rPr lang="en-US" b="1" dirty="0"/>
              <a:t>t </a:t>
            </a:r>
          </a:p>
        </p:txBody>
      </p:sp>
      <p:sp>
        <p:nvSpPr>
          <p:cNvPr id="14" name="Rounded Rectangle 13"/>
          <p:cNvSpPr/>
          <p:nvPr/>
        </p:nvSpPr>
        <p:spPr>
          <a:xfrm>
            <a:off x="2057400" y="6104930"/>
            <a:ext cx="4267200" cy="4572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6045" name="TextBox 14"/>
          <p:cNvSpPr txBox="1">
            <a:spLocks noChangeArrowheads="1"/>
          </p:cNvSpPr>
          <p:nvPr/>
        </p:nvSpPr>
        <p:spPr bwMode="auto">
          <a:xfrm>
            <a:off x="2362200" y="6116638"/>
            <a:ext cx="3429000" cy="338554"/>
          </a:xfrm>
          <a:prstGeom prst="rect">
            <a:avLst/>
          </a:prstGeom>
          <a:noFill/>
          <a:ln w="9525">
            <a:noFill/>
            <a:miter lim="800000"/>
            <a:headEnd/>
            <a:tailEnd/>
          </a:ln>
        </p:spPr>
        <p:txBody>
          <a:bodyPr>
            <a:spAutoFit/>
          </a:bodyPr>
          <a:lstStyle/>
          <a:p>
            <a:r>
              <a:rPr lang="en-US" sz="1600" b="1" dirty="0"/>
              <a:t>Lawful Interception</a:t>
            </a:r>
          </a:p>
        </p:txBody>
      </p:sp>
      <p:pic>
        <p:nvPicPr>
          <p:cNvPr id="86046" name="Picture 2"/>
          <p:cNvPicPr>
            <a:picLocks noChangeAspect="1" noChangeArrowheads="1"/>
          </p:cNvPicPr>
          <p:nvPr/>
        </p:nvPicPr>
        <p:blipFill>
          <a:blip r:embed="rId3"/>
          <a:srcRect/>
          <a:stretch>
            <a:fillRect/>
          </a:stretch>
        </p:blipFill>
        <p:spPr bwMode="auto">
          <a:xfrm>
            <a:off x="3733800" y="762000"/>
            <a:ext cx="838200" cy="757238"/>
          </a:xfrm>
          <a:prstGeom prst="rect">
            <a:avLst/>
          </a:prstGeom>
          <a:noFill/>
          <a:ln w="9525">
            <a:noFill/>
            <a:miter lim="800000"/>
            <a:headEnd/>
            <a:tailEnd/>
          </a:ln>
        </p:spPr>
      </p:pic>
      <p:pic>
        <p:nvPicPr>
          <p:cNvPr id="86047" name="Picture 3"/>
          <p:cNvPicPr>
            <a:picLocks noChangeAspect="1" noChangeArrowheads="1"/>
          </p:cNvPicPr>
          <p:nvPr/>
        </p:nvPicPr>
        <p:blipFill>
          <a:blip r:embed="rId4"/>
          <a:srcRect/>
          <a:stretch>
            <a:fillRect/>
          </a:stretch>
        </p:blipFill>
        <p:spPr bwMode="auto">
          <a:xfrm>
            <a:off x="7239000" y="3200400"/>
            <a:ext cx="866775" cy="857250"/>
          </a:xfrm>
          <a:prstGeom prst="rect">
            <a:avLst/>
          </a:prstGeom>
          <a:noFill/>
          <a:ln w="9525">
            <a:noFill/>
            <a:miter lim="800000"/>
            <a:headEnd/>
            <a:tailEnd/>
          </a:ln>
        </p:spPr>
      </p:pic>
      <p:pic>
        <p:nvPicPr>
          <p:cNvPr id="86048" name="Picture 5"/>
          <p:cNvPicPr>
            <a:picLocks noChangeAspect="1" noChangeArrowheads="1"/>
          </p:cNvPicPr>
          <p:nvPr/>
        </p:nvPicPr>
        <p:blipFill>
          <a:blip r:embed="rId5"/>
          <a:srcRect/>
          <a:stretch>
            <a:fillRect/>
          </a:stretch>
        </p:blipFill>
        <p:spPr bwMode="auto">
          <a:xfrm>
            <a:off x="228600" y="1905000"/>
            <a:ext cx="1447800" cy="1168400"/>
          </a:xfrm>
          <a:prstGeom prst="rect">
            <a:avLst/>
          </a:prstGeom>
          <a:noFill/>
          <a:ln w="9525">
            <a:noFill/>
            <a:miter lim="800000"/>
            <a:headEnd/>
            <a:tailEnd/>
          </a:ln>
        </p:spPr>
      </p:pic>
      <p:pic>
        <p:nvPicPr>
          <p:cNvPr id="86049" name="Picture 4"/>
          <p:cNvPicPr>
            <a:picLocks noChangeAspect="1" noChangeArrowheads="1"/>
          </p:cNvPicPr>
          <p:nvPr/>
        </p:nvPicPr>
        <p:blipFill>
          <a:blip r:embed="rId6"/>
          <a:srcRect/>
          <a:stretch>
            <a:fillRect/>
          </a:stretch>
        </p:blipFill>
        <p:spPr bwMode="auto">
          <a:xfrm>
            <a:off x="533400" y="4114800"/>
            <a:ext cx="1266825" cy="609600"/>
          </a:xfrm>
          <a:prstGeom prst="rect">
            <a:avLst/>
          </a:prstGeom>
          <a:noFill/>
          <a:ln w="9525">
            <a:noFill/>
            <a:miter lim="800000"/>
            <a:headEnd/>
            <a:tailEnd/>
          </a:ln>
        </p:spPr>
      </p:pic>
      <p:pic>
        <p:nvPicPr>
          <p:cNvPr id="86050" name="Picture 2"/>
          <p:cNvPicPr>
            <a:picLocks noChangeAspect="1" noChangeArrowheads="1"/>
          </p:cNvPicPr>
          <p:nvPr/>
        </p:nvPicPr>
        <p:blipFill>
          <a:blip r:embed="rId3"/>
          <a:srcRect/>
          <a:stretch>
            <a:fillRect/>
          </a:stretch>
        </p:blipFill>
        <p:spPr bwMode="auto">
          <a:xfrm>
            <a:off x="685800" y="4876800"/>
            <a:ext cx="838200" cy="757238"/>
          </a:xfrm>
          <a:prstGeom prst="rect">
            <a:avLst/>
          </a:prstGeom>
          <a:noFill/>
          <a:ln w="9525">
            <a:noFill/>
            <a:miter lim="800000"/>
            <a:headEnd/>
            <a:tailEnd/>
          </a:ln>
        </p:spPr>
      </p:pic>
      <p:pic>
        <p:nvPicPr>
          <p:cNvPr id="86051" name="Picture 5"/>
          <p:cNvPicPr>
            <a:picLocks noChangeAspect="1" noChangeArrowheads="1"/>
          </p:cNvPicPr>
          <p:nvPr/>
        </p:nvPicPr>
        <p:blipFill>
          <a:blip r:embed="rId7"/>
          <a:srcRect/>
          <a:stretch>
            <a:fillRect/>
          </a:stretch>
        </p:blipFill>
        <p:spPr bwMode="auto">
          <a:xfrm>
            <a:off x="6896100" y="5943600"/>
            <a:ext cx="706438" cy="604838"/>
          </a:xfrm>
          <a:prstGeom prst="rect">
            <a:avLst/>
          </a:prstGeom>
          <a:noFill/>
          <a:ln w="9525">
            <a:noFill/>
            <a:miter lim="800000"/>
            <a:headEnd/>
            <a:tailEnd/>
          </a:ln>
        </p:spPr>
      </p:pic>
      <p:pic>
        <p:nvPicPr>
          <p:cNvPr id="86052" name="Picture 6"/>
          <p:cNvPicPr>
            <a:picLocks noChangeAspect="1" noChangeArrowheads="1"/>
          </p:cNvPicPr>
          <p:nvPr/>
        </p:nvPicPr>
        <p:blipFill>
          <a:blip r:embed="rId8"/>
          <a:srcRect/>
          <a:stretch>
            <a:fillRect/>
          </a:stretch>
        </p:blipFill>
        <p:spPr bwMode="auto">
          <a:xfrm>
            <a:off x="6400800" y="5181600"/>
            <a:ext cx="609600" cy="695325"/>
          </a:xfrm>
          <a:prstGeom prst="rect">
            <a:avLst/>
          </a:prstGeom>
          <a:noFill/>
          <a:ln w="9525">
            <a:noFill/>
            <a:miter lim="800000"/>
            <a:headEnd/>
            <a:tailEnd/>
          </a:ln>
        </p:spPr>
      </p:pic>
      <p:cxnSp>
        <p:nvCxnSpPr>
          <p:cNvPr id="37" name="Straight Connector 36"/>
          <p:cNvCxnSpPr/>
          <p:nvPr/>
        </p:nvCxnSpPr>
        <p:spPr>
          <a:xfrm>
            <a:off x="1600200" y="2817813"/>
            <a:ext cx="4572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6054" name="Picture 2"/>
          <p:cNvPicPr>
            <a:picLocks noChangeAspect="1" noChangeArrowheads="1"/>
          </p:cNvPicPr>
          <p:nvPr/>
        </p:nvPicPr>
        <p:blipFill>
          <a:blip r:embed="rId9"/>
          <a:srcRect/>
          <a:stretch>
            <a:fillRect/>
          </a:stretch>
        </p:blipFill>
        <p:spPr bwMode="auto">
          <a:xfrm>
            <a:off x="838200" y="1447800"/>
            <a:ext cx="846138" cy="838200"/>
          </a:xfrm>
          <a:prstGeom prst="rect">
            <a:avLst/>
          </a:prstGeom>
          <a:noFill/>
          <a:ln w="9525">
            <a:noFill/>
            <a:miter lim="800000"/>
            <a:headEnd/>
            <a:tailEnd/>
          </a:ln>
        </p:spPr>
      </p:pic>
      <p:cxnSp>
        <p:nvCxnSpPr>
          <p:cNvPr id="39" name="Straight Connector 38"/>
          <p:cNvCxnSpPr/>
          <p:nvPr/>
        </p:nvCxnSpPr>
        <p:spPr>
          <a:xfrm>
            <a:off x="1600200" y="19050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H="1">
            <a:off x="1524000" y="2971800"/>
            <a:ext cx="60960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752600" y="4419600"/>
            <a:ext cx="30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0" idx="1"/>
          </p:cNvCxnSpPr>
          <p:nvPr/>
        </p:nvCxnSpPr>
        <p:spPr>
          <a:xfrm>
            <a:off x="1371600" y="5181600"/>
            <a:ext cx="68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0" idx="3"/>
          </p:cNvCxnSpPr>
          <p:nvPr/>
        </p:nvCxnSpPr>
        <p:spPr>
          <a:xfrm flipV="1">
            <a:off x="6324600" y="6326188"/>
            <a:ext cx="609600" cy="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324600" y="18288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324600" y="27432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324600" y="36576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324600" y="44958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324600" y="51816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106987" y="3503613"/>
            <a:ext cx="3351213"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781800" y="36576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067" name="TextBox 70"/>
          <p:cNvSpPr txBox="1">
            <a:spLocks noChangeArrowheads="1"/>
          </p:cNvSpPr>
          <p:nvPr/>
        </p:nvSpPr>
        <p:spPr bwMode="auto">
          <a:xfrm>
            <a:off x="6781800" y="3363913"/>
            <a:ext cx="533400" cy="369887"/>
          </a:xfrm>
          <a:prstGeom prst="rect">
            <a:avLst/>
          </a:prstGeom>
          <a:noFill/>
          <a:ln w="9525">
            <a:noFill/>
            <a:miter lim="800000"/>
            <a:headEnd/>
            <a:tailEnd/>
          </a:ln>
        </p:spPr>
        <p:txBody>
          <a:bodyPr>
            <a:spAutoFit/>
          </a:bodyPr>
          <a:lstStyle/>
          <a:p>
            <a:r>
              <a:rPr lang="en-US" b="1"/>
              <a:t>S5</a:t>
            </a:r>
          </a:p>
        </p:txBody>
      </p:sp>
      <p:sp>
        <p:nvSpPr>
          <p:cNvPr id="86068" name="TextBox 71"/>
          <p:cNvSpPr txBox="1">
            <a:spLocks noChangeArrowheads="1"/>
          </p:cNvSpPr>
          <p:nvPr/>
        </p:nvSpPr>
        <p:spPr bwMode="auto">
          <a:xfrm>
            <a:off x="1524000" y="1611313"/>
            <a:ext cx="685800" cy="369887"/>
          </a:xfrm>
          <a:prstGeom prst="rect">
            <a:avLst/>
          </a:prstGeom>
          <a:noFill/>
          <a:ln w="9525">
            <a:noFill/>
            <a:miter lim="800000"/>
            <a:headEnd/>
            <a:tailEnd/>
          </a:ln>
        </p:spPr>
        <p:txBody>
          <a:bodyPr>
            <a:spAutoFit/>
          </a:bodyPr>
          <a:lstStyle/>
          <a:p>
            <a:r>
              <a:rPr lang="en-US" b="1"/>
              <a:t>S11</a:t>
            </a:r>
          </a:p>
        </p:txBody>
      </p:sp>
      <p:sp>
        <p:nvSpPr>
          <p:cNvPr id="86069" name="TextBox 72"/>
          <p:cNvSpPr txBox="1">
            <a:spLocks noChangeArrowheads="1"/>
          </p:cNvSpPr>
          <p:nvPr/>
        </p:nvSpPr>
        <p:spPr bwMode="auto">
          <a:xfrm>
            <a:off x="1143000" y="2971800"/>
            <a:ext cx="838200" cy="369888"/>
          </a:xfrm>
          <a:prstGeom prst="rect">
            <a:avLst/>
          </a:prstGeom>
          <a:noFill/>
          <a:ln w="9525">
            <a:noFill/>
            <a:miter lim="800000"/>
            <a:headEnd/>
            <a:tailEnd/>
          </a:ln>
        </p:spPr>
        <p:txBody>
          <a:bodyPr>
            <a:spAutoFit/>
          </a:bodyPr>
          <a:lstStyle/>
          <a:p>
            <a:r>
              <a:rPr lang="en-US" b="1"/>
              <a:t>S-1U</a:t>
            </a:r>
          </a:p>
        </p:txBody>
      </p:sp>
      <p:sp>
        <p:nvSpPr>
          <p:cNvPr id="86070" name="TextBox 73"/>
          <p:cNvSpPr txBox="1">
            <a:spLocks noChangeArrowheads="1"/>
          </p:cNvSpPr>
          <p:nvPr/>
        </p:nvSpPr>
        <p:spPr bwMode="auto">
          <a:xfrm>
            <a:off x="1676400" y="4430713"/>
            <a:ext cx="533400" cy="369887"/>
          </a:xfrm>
          <a:prstGeom prst="rect">
            <a:avLst/>
          </a:prstGeom>
          <a:noFill/>
          <a:ln w="9525">
            <a:noFill/>
            <a:miter lim="800000"/>
            <a:headEnd/>
            <a:tailEnd/>
          </a:ln>
        </p:spPr>
        <p:txBody>
          <a:bodyPr>
            <a:spAutoFit/>
          </a:bodyPr>
          <a:lstStyle/>
          <a:p>
            <a:r>
              <a:rPr lang="en-US" b="1"/>
              <a:t>S4</a:t>
            </a:r>
          </a:p>
        </p:txBody>
      </p:sp>
      <p:cxnSp>
        <p:nvCxnSpPr>
          <p:cNvPr id="75" name="Straight Connector 74"/>
          <p:cNvCxnSpPr/>
          <p:nvPr/>
        </p:nvCxnSpPr>
        <p:spPr>
          <a:xfrm rot="5400000">
            <a:off x="3962401" y="2284412"/>
            <a:ext cx="152400" cy="3175"/>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4075907" y="3313906"/>
            <a:ext cx="76200" cy="1587"/>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4077494" y="4075906"/>
            <a:ext cx="762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4077494" y="4837906"/>
            <a:ext cx="762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4077494" y="5523706"/>
            <a:ext cx="762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4077494" y="6057106"/>
            <a:ext cx="762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sp>
        <p:nvSpPr>
          <p:cNvPr id="86077" name="TextBox 46"/>
          <p:cNvSpPr txBox="1">
            <a:spLocks noChangeArrowheads="1"/>
          </p:cNvSpPr>
          <p:nvPr/>
        </p:nvSpPr>
        <p:spPr bwMode="auto">
          <a:xfrm>
            <a:off x="1219200" y="381000"/>
            <a:ext cx="3657600" cy="400110"/>
          </a:xfrm>
          <a:prstGeom prst="rect">
            <a:avLst/>
          </a:prstGeom>
          <a:noFill/>
          <a:ln w="9525">
            <a:noFill/>
            <a:miter lim="800000"/>
            <a:headEnd/>
            <a:tailEnd/>
          </a:ln>
        </p:spPr>
        <p:txBody>
          <a:bodyPr>
            <a:spAutoFit/>
          </a:bodyPr>
          <a:lstStyle/>
          <a:p>
            <a:r>
              <a:rPr lang="en-US" sz="2000" b="1" dirty="0"/>
              <a:t>Serving Gateway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2"/>
          <p:cNvSpPr txBox="1">
            <a:spLocks noChangeArrowheads="1"/>
          </p:cNvSpPr>
          <p:nvPr/>
        </p:nvSpPr>
        <p:spPr bwMode="auto">
          <a:xfrm>
            <a:off x="1295400" y="2724150"/>
            <a:ext cx="6096000" cy="769441"/>
          </a:xfrm>
          <a:prstGeom prst="rect">
            <a:avLst/>
          </a:prstGeom>
          <a:noFill/>
          <a:ln w="9525">
            <a:noFill/>
            <a:miter lim="800000"/>
            <a:headEnd/>
            <a:tailEnd/>
          </a:ln>
        </p:spPr>
        <p:txBody>
          <a:bodyPr>
            <a:spAutoFit/>
          </a:bodyPr>
          <a:lstStyle/>
          <a:p>
            <a:pPr algn="ctr"/>
            <a:r>
              <a:rPr lang="en-US" altLang="zh-CN" sz="4400" b="1" dirty="0">
                <a:ea typeface="SimHei"/>
                <a:cs typeface="SimHei"/>
              </a:rPr>
              <a:t>Introduction to LTE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057400" y="1752600"/>
            <a:ext cx="4267200" cy="199013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7045" name="TextBox 3"/>
          <p:cNvSpPr txBox="1">
            <a:spLocks noChangeArrowheads="1"/>
          </p:cNvSpPr>
          <p:nvPr/>
        </p:nvSpPr>
        <p:spPr bwMode="auto">
          <a:xfrm>
            <a:off x="2286000" y="1762125"/>
            <a:ext cx="4191000" cy="1846263"/>
          </a:xfrm>
          <a:prstGeom prst="rect">
            <a:avLst/>
          </a:prstGeom>
          <a:noFill/>
          <a:ln w="9525">
            <a:noFill/>
            <a:miter lim="800000"/>
            <a:headEnd/>
            <a:tailEnd/>
          </a:ln>
        </p:spPr>
        <p:txBody>
          <a:bodyPr>
            <a:spAutoFit/>
          </a:bodyPr>
          <a:lstStyle/>
          <a:p>
            <a:r>
              <a:rPr lang="en-US" b="1" dirty="0"/>
              <a:t>Termination towards PDN’s</a:t>
            </a:r>
          </a:p>
          <a:p>
            <a:pPr marL="231775" indent="-122238">
              <a:buFont typeface="Arial" pitchFamily="34" charset="0"/>
              <a:buChar char="•"/>
            </a:pPr>
            <a:r>
              <a:rPr lang="en-US" sz="1600" b="1" dirty="0"/>
              <a:t>Lawful Interception </a:t>
            </a:r>
          </a:p>
          <a:p>
            <a:pPr marL="231775" indent="-122238">
              <a:buFont typeface="Arial" pitchFamily="34" charset="0"/>
              <a:buChar char="•"/>
            </a:pPr>
            <a:r>
              <a:rPr lang="en-US" sz="1600" b="1" dirty="0"/>
              <a:t>Packet Filtering </a:t>
            </a:r>
          </a:p>
          <a:p>
            <a:pPr marL="231775" indent="-122238"/>
            <a:r>
              <a:rPr lang="en-US" sz="1600" b="1" dirty="0" smtClean="0"/>
              <a:t>   -</a:t>
            </a:r>
            <a:r>
              <a:rPr lang="en-US" sz="1600" b="1" dirty="0"/>
              <a:t>deep Packet inspection per user </a:t>
            </a:r>
          </a:p>
          <a:p>
            <a:pPr marL="231775" indent="-122238">
              <a:buFont typeface="Arial" pitchFamily="34" charset="0"/>
              <a:buChar char="•"/>
            </a:pPr>
            <a:r>
              <a:rPr lang="en-US" sz="1600" b="1" dirty="0"/>
              <a:t>Transport level Packet Marking   according to QCI</a:t>
            </a:r>
          </a:p>
          <a:p>
            <a:pPr marL="231775" indent="-122238">
              <a:buFont typeface="Arial" pitchFamily="34" charset="0"/>
              <a:buChar char="•"/>
            </a:pPr>
            <a:r>
              <a:rPr lang="en-US" sz="1600" b="1" dirty="0"/>
              <a:t>DL rate Enforcement  </a:t>
            </a:r>
          </a:p>
        </p:txBody>
      </p:sp>
      <p:sp>
        <p:nvSpPr>
          <p:cNvPr id="5" name="Rounded Rectangle 4"/>
          <p:cNvSpPr/>
          <p:nvPr/>
        </p:nvSpPr>
        <p:spPr>
          <a:xfrm>
            <a:off x="2133600" y="3895130"/>
            <a:ext cx="4267200" cy="6858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7049" name="TextBox 5"/>
          <p:cNvSpPr txBox="1">
            <a:spLocks noChangeArrowheads="1"/>
          </p:cNvSpPr>
          <p:nvPr/>
        </p:nvSpPr>
        <p:spPr bwMode="auto">
          <a:xfrm>
            <a:off x="2438400" y="4038600"/>
            <a:ext cx="3505200" cy="381000"/>
          </a:xfrm>
          <a:prstGeom prst="rect">
            <a:avLst/>
          </a:prstGeom>
          <a:noFill/>
          <a:ln w="9525">
            <a:noFill/>
            <a:miter lim="800000"/>
            <a:headEnd/>
            <a:tailEnd/>
          </a:ln>
        </p:spPr>
        <p:txBody>
          <a:bodyPr>
            <a:spAutoFit/>
          </a:bodyPr>
          <a:lstStyle/>
          <a:p>
            <a:r>
              <a:rPr lang="en-US" b="1"/>
              <a:t>Policy Enforcement</a:t>
            </a:r>
          </a:p>
        </p:txBody>
      </p:sp>
      <p:sp>
        <p:nvSpPr>
          <p:cNvPr id="7" name="Rounded Rectangle 6"/>
          <p:cNvSpPr/>
          <p:nvPr/>
        </p:nvSpPr>
        <p:spPr>
          <a:xfrm>
            <a:off x="2133600" y="4733330"/>
            <a:ext cx="4267200" cy="6858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7053" name="TextBox 7"/>
          <p:cNvSpPr txBox="1">
            <a:spLocks noChangeArrowheads="1"/>
          </p:cNvSpPr>
          <p:nvPr/>
        </p:nvSpPr>
        <p:spPr bwMode="auto">
          <a:xfrm>
            <a:off x="2362200" y="4887913"/>
            <a:ext cx="3810000" cy="369887"/>
          </a:xfrm>
          <a:prstGeom prst="rect">
            <a:avLst/>
          </a:prstGeom>
          <a:noFill/>
          <a:ln w="9525">
            <a:noFill/>
            <a:miter lim="800000"/>
            <a:headEnd/>
            <a:tailEnd/>
          </a:ln>
        </p:spPr>
        <p:txBody>
          <a:bodyPr>
            <a:spAutoFit/>
          </a:bodyPr>
          <a:lstStyle/>
          <a:p>
            <a:r>
              <a:rPr lang="en-US" b="1"/>
              <a:t>Charging Support</a:t>
            </a:r>
          </a:p>
        </p:txBody>
      </p:sp>
      <p:sp>
        <p:nvSpPr>
          <p:cNvPr id="9" name="Rounded Rectangle 8"/>
          <p:cNvSpPr/>
          <p:nvPr/>
        </p:nvSpPr>
        <p:spPr>
          <a:xfrm>
            <a:off x="2133600" y="5562600"/>
            <a:ext cx="4267200" cy="685800"/>
          </a:xfrm>
          <a:prstGeom prst="roundRect">
            <a:avLst/>
          </a:prstGeom>
          <a:solidFill>
            <a:schemeClr val="accent5">
              <a:lumMod val="40000"/>
              <a:lumOff val="6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7057" name="TextBox 9"/>
          <p:cNvSpPr txBox="1">
            <a:spLocks noChangeArrowheads="1"/>
          </p:cNvSpPr>
          <p:nvPr/>
        </p:nvSpPr>
        <p:spPr bwMode="auto">
          <a:xfrm>
            <a:off x="2362200" y="5726113"/>
            <a:ext cx="3810000" cy="369887"/>
          </a:xfrm>
          <a:prstGeom prst="rect">
            <a:avLst/>
          </a:prstGeom>
          <a:noFill/>
          <a:ln w="9525">
            <a:noFill/>
            <a:miter lim="800000"/>
            <a:headEnd/>
            <a:tailEnd/>
          </a:ln>
        </p:spPr>
        <p:txBody>
          <a:bodyPr>
            <a:spAutoFit/>
          </a:bodyPr>
          <a:lstStyle/>
          <a:p>
            <a:r>
              <a:rPr lang="en-US" b="1"/>
              <a:t>DHCPV4 and DHCPV6 Functions</a:t>
            </a:r>
          </a:p>
        </p:txBody>
      </p:sp>
      <p:pic>
        <p:nvPicPr>
          <p:cNvPr id="87058" name="Picture 2"/>
          <p:cNvPicPr>
            <a:picLocks noChangeAspect="1" noChangeArrowheads="1"/>
          </p:cNvPicPr>
          <p:nvPr/>
        </p:nvPicPr>
        <p:blipFill>
          <a:blip r:embed="rId3"/>
          <a:srcRect/>
          <a:stretch>
            <a:fillRect/>
          </a:stretch>
        </p:blipFill>
        <p:spPr bwMode="auto">
          <a:xfrm>
            <a:off x="3581400" y="850011"/>
            <a:ext cx="876300" cy="902589"/>
          </a:xfrm>
          <a:prstGeom prst="rect">
            <a:avLst/>
          </a:prstGeom>
          <a:noFill/>
          <a:ln w="9525">
            <a:noFill/>
            <a:miter lim="800000"/>
            <a:headEnd/>
            <a:tailEnd/>
          </a:ln>
        </p:spPr>
      </p:pic>
      <p:pic>
        <p:nvPicPr>
          <p:cNvPr id="87059" name="Picture 2"/>
          <p:cNvPicPr>
            <a:picLocks noChangeAspect="1" noChangeArrowheads="1"/>
          </p:cNvPicPr>
          <p:nvPr/>
        </p:nvPicPr>
        <p:blipFill>
          <a:blip r:embed="rId4"/>
          <a:srcRect/>
          <a:stretch>
            <a:fillRect/>
          </a:stretch>
        </p:blipFill>
        <p:spPr bwMode="auto">
          <a:xfrm>
            <a:off x="685800" y="1600200"/>
            <a:ext cx="1074738" cy="971550"/>
          </a:xfrm>
          <a:prstGeom prst="rect">
            <a:avLst/>
          </a:prstGeom>
          <a:noFill/>
          <a:ln w="9525">
            <a:noFill/>
            <a:miter lim="800000"/>
            <a:headEnd/>
            <a:tailEnd/>
          </a:ln>
        </p:spPr>
      </p:pic>
      <p:pic>
        <p:nvPicPr>
          <p:cNvPr id="87060" name="Picture 5"/>
          <p:cNvPicPr>
            <a:picLocks noChangeAspect="1" noChangeArrowheads="1"/>
          </p:cNvPicPr>
          <p:nvPr/>
        </p:nvPicPr>
        <p:blipFill>
          <a:blip r:embed="rId5"/>
          <a:srcRect/>
          <a:stretch>
            <a:fillRect/>
          </a:stretch>
        </p:blipFill>
        <p:spPr bwMode="auto">
          <a:xfrm>
            <a:off x="838200" y="2824163"/>
            <a:ext cx="706438" cy="604837"/>
          </a:xfrm>
          <a:prstGeom prst="rect">
            <a:avLst/>
          </a:prstGeom>
          <a:noFill/>
          <a:ln w="9525">
            <a:noFill/>
            <a:miter lim="800000"/>
            <a:headEnd/>
            <a:tailEnd/>
          </a:ln>
        </p:spPr>
      </p:pic>
      <p:cxnSp>
        <p:nvCxnSpPr>
          <p:cNvPr id="15" name="Straight Connector 14"/>
          <p:cNvCxnSpPr/>
          <p:nvPr/>
        </p:nvCxnSpPr>
        <p:spPr>
          <a:xfrm>
            <a:off x="1524000" y="1981200"/>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1409700" y="2400300"/>
            <a:ext cx="7620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324600" y="2362200"/>
            <a:ext cx="60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loud Callout 25"/>
          <p:cNvSpPr/>
          <p:nvPr/>
        </p:nvSpPr>
        <p:spPr>
          <a:xfrm>
            <a:off x="6553200" y="1676400"/>
            <a:ext cx="1447800" cy="990600"/>
          </a:xfrm>
          <a:prstGeom prst="cloud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7065" name="TextBox 26"/>
          <p:cNvSpPr txBox="1">
            <a:spLocks noChangeArrowheads="1"/>
          </p:cNvSpPr>
          <p:nvPr/>
        </p:nvSpPr>
        <p:spPr bwMode="auto">
          <a:xfrm>
            <a:off x="6858000" y="1992313"/>
            <a:ext cx="914400" cy="369887"/>
          </a:xfrm>
          <a:prstGeom prst="rect">
            <a:avLst/>
          </a:prstGeom>
          <a:noFill/>
          <a:ln w="9525">
            <a:noFill/>
            <a:miter lim="800000"/>
            <a:headEnd/>
            <a:tailEnd/>
          </a:ln>
        </p:spPr>
        <p:txBody>
          <a:bodyPr>
            <a:spAutoFit/>
          </a:bodyPr>
          <a:lstStyle/>
          <a:p>
            <a:r>
              <a:rPr lang="en-US"/>
              <a:t>PDN</a:t>
            </a:r>
          </a:p>
        </p:txBody>
      </p:sp>
      <p:sp>
        <p:nvSpPr>
          <p:cNvPr id="87066" name="TextBox 27"/>
          <p:cNvSpPr txBox="1">
            <a:spLocks noChangeArrowheads="1"/>
          </p:cNvSpPr>
          <p:nvPr/>
        </p:nvSpPr>
        <p:spPr bwMode="auto">
          <a:xfrm>
            <a:off x="6172200" y="1535113"/>
            <a:ext cx="1524000" cy="369887"/>
          </a:xfrm>
          <a:prstGeom prst="rect">
            <a:avLst/>
          </a:prstGeom>
          <a:noFill/>
          <a:ln w="9525">
            <a:noFill/>
            <a:miter lim="800000"/>
            <a:headEnd/>
            <a:tailEnd/>
          </a:ln>
        </p:spPr>
        <p:txBody>
          <a:bodyPr>
            <a:spAutoFit/>
          </a:bodyPr>
          <a:lstStyle/>
          <a:p>
            <a:r>
              <a:rPr lang="en-US" b="1"/>
              <a:t>SGi</a:t>
            </a:r>
          </a:p>
        </p:txBody>
      </p:sp>
      <p:sp>
        <p:nvSpPr>
          <p:cNvPr id="87067" name="TextBox 29"/>
          <p:cNvSpPr txBox="1">
            <a:spLocks noChangeArrowheads="1"/>
          </p:cNvSpPr>
          <p:nvPr/>
        </p:nvSpPr>
        <p:spPr bwMode="auto">
          <a:xfrm>
            <a:off x="1447800" y="1992313"/>
            <a:ext cx="533400" cy="369887"/>
          </a:xfrm>
          <a:prstGeom prst="rect">
            <a:avLst/>
          </a:prstGeom>
          <a:noFill/>
          <a:ln w="9525">
            <a:noFill/>
            <a:miter lim="800000"/>
            <a:headEnd/>
            <a:tailEnd/>
          </a:ln>
        </p:spPr>
        <p:txBody>
          <a:bodyPr>
            <a:spAutoFit/>
          </a:bodyPr>
          <a:lstStyle/>
          <a:p>
            <a:r>
              <a:rPr lang="en-US" b="1"/>
              <a:t>S5</a:t>
            </a:r>
          </a:p>
        </p:txBody>
      </p:sp>
      <p:cxnSp>
        <p:nvCxnSpPr>
          <p:cNvPr id="31" name="Straight Connector 30"/>
          <p:cNvCxnSpPr/>
          <p:nvPr/>
        </p:nvCxnSpPr>
        <p:spPr>
          <a:xfrm rot="5400000">
            <a:off x="3963194" y="3809206"/>
            <a:ext cx="1524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3962401" y="4648200"/>
            <a:ext cx="152400" cy="3175"/>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3963194" y="5485606"/>
            <a:ext cx="152400" cy="1588"/>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sp>
        <p:nvSpPr>
          <p:cNvPr id="87071" name="TextBox 22"/>
          <p:cNvSpPr txBox="1">
            <a:spLocks noChangeArrowheads="1"/>
          </p:cNvSpPr>
          <p:nvPr/>
        </p:nvSpPr>
        <p:spPr bwMode="auto">
          <a:xfrm>
            <a:off x="1143000" y="361950"/>
            <a:ext cx="5334000" cy="400110"/>
          </a:xfrm>
          <a:prstGeom prst="rect">
            <a:avLst/>
          </a:prstGeom>
          <a:noFill/>
          <a:ln w="9525">
            <a:noFill/>
            <a:miter lim="800000"/>
            <a:headEnd/>
            <a:tailEnd/>
          </a:ln>
        </p:spPr>
        <p:txBody>
          <a:bodyPr>
            <a:spAutoFit/>
          </a:bodyPr>
          <a:lstStyle/>
          <a:p>
            <a:r>
              <a:rPr lang="en-US" sz="2000" b="1" dirty="0"/>
              <a:t>Packet Data Network Gateway</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0" y="1219200"/>
            <a:ext cx="8153400" cy="5399088"/>
          </a:xfrm>
          <a:prstGeom prst="rect">
            <a:avLst/>
          </a:prstGeom>
          <a:noFill/>
          <a:ln w="9525">
            <a:noFill/>
            <a:miter lim="800000"/>
            <a:headEnd/>
            <a:tailEnd/>
          </a:ln>
        </p:spPr>
      </p:pic>
      <p:sp>
        <p:nvSpPr>
          <p:cNvPr id="88067" name="TextBox 4"/>
          <p:cNvSpPr txBox="1">
            <a:spLocks noChangeArrowheads="1"/>
          </p:cNvSpPr>
          <p:nvPr/>
        </p:nvSpPr>
        <p:spPr bwMode="auto">
          <a:xfrm>
            <a:off x="990600" y="361950"/>
            <a:ext cx="6477000" cy="400050"/>
          </a:xfrm>
          <a:prstGeom prst="rect">
            <a:avLst/>
          </a:prstGeom>
          <a:noFill/>
          <a:ln w="9525">
            <a:noFill/>
            <a:miter lim="800000"/>
            <a:headEnd/>
            <a:tailEnd/>
          </a:ln>
        </p:spPr>
        <p:txBody>
          <a:bodyPr>
            <a:spAutoFit/>
          </a:bodyPr>
          <a:lstStyle/>
          <a:p>
            <a:r>
              <a:rPr lang="en-US" sz="2000" b="1"/>
              <a:t>Roaming architecture: Two different scenarios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42" name="Picture 2"/>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57150" y="923924"/>
            <a:ext cx="7867650" cy="5592411"/>
          </a:xfrm>
          <a:prstGeom prst="rect">
            <a:avLst/>
          </a:prstGeom>
          <a:noFill/>
          <a:ln w="9525">
            <a:noFill/>
            <a:miter lim="800000"/>
            <a:headEnd/>
            <a:tailEnd/>
          </a:ln>
          <a:effectLst/>
        </p:spPr>
      </p:pic>
      <p:sp>
        <p:nvSpPr>
          <p:cNvPr id="89091" name="TextBox 4"/>
          <p:cNvSpPr txBox="1">
            <a:spLocks noChangeArrowheads="1"/>
          </p:cNvSpPr>
          <p:nvPr/>
        </p:nvSpPr>
        <p:spPr bwMode="auto">
          <a:xfrm>
            <a:off x="990600" y="361950"/>
            <a:ext cx="6477000" cy="400050"/>
          </a:xfrm>
          <a:prstGeom prst="rect">
            <a:avLst/>
          </a:prstGeom>
          <a:noFill/>
          <a:ln w="9525">
            <a:noFill/>
            <a:miter lim="800000"/>
            <a:headEnd/>
            <a:tailEnd/>
          </a:ln>
        </p:spPr>
        <p:txBody>
          <a:bodyPr>
            <a:spAutoFit/>
          </a:bodyPr>
          <a:lstStyle/>
          <a:p>
            <a:r>
              <a:rPr lang="en-US" sz="2000" b="1"/>
              <a:t>Roaming architecture: Two different scenarios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0" y="361890"/>
            <a:ext cx="4572000" cy="400110"/>
          </a:xfrm>
          <a:prstGeom prst="rect">
            <a:avLst/>
          </a:prstGeom>
          <a:noFill/>
        </p:spPr>
        <p:txBody>
          <a:bodyPr wrap="square" rtlCol="0">
            <a:spAutoFit/>
          </a:bodyPr>
          <a:lstStyle/>
          <a:p>
            <a:r>
              <a:rPr lang="en-US" sz="2000" b="1" dirty="0" smtClean="0"/>
              <a:t>Non 3GPP Trusted Network</a:t>
            </a:r>
            <a:endParaRPr lang="en-US" sz="2000" b="1" dirty="0"/>
          </a:p>
        </p:txBody>
      </p:sp>
      <p:pic>
        <p:nvPicPr>
          <p:cNvPr id="281606" name="Picture 6"/>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381000" y="1066800"/>
            <a:ext cx="7448550" cy="522922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0" y="361890"/>
            <a:ext cx="4572000" cy="400110"/>
          </a:xfrm>
          <a:prstGeom prst="rect">
            <a:avLst/>
          </a:prstGeom>
          <a:noFill/>
        </p:spPr>
        <p:txBody>
          <a:bodyPr wrap="square" rtlCol="0">
            <a:spAutoFit/>
          </a:bodyPr>
          <a:lstStyle/>
          <a:p>
            <a:r>
              <a:rPr lang="en-US" sz="2000" b="1" dirty="0" smtClean="0"/>
              <a:t>Non 3GPP non-trusted Network</a:t>
            </a:r>
            <a:endParaRPr lang="en-US" sz="2000" b="1" dirty="0"/>
          </a:p>
        </p:txBody>
      </p:sp>
      <p:pic>
        <p:nvPicPr>
          <p:cNvPr id="282626" name="Picture 2"/>
          <p:cNvPicPr>
            <a:picLocks noChangeAspect="1" noChangeArrowheads="1"/>
          </p:cNvPicPr>
          <p:nvPr/>
        </p:nvPicPr>
        <p:blipFill>
          <a:blip r:embed="rId3"/>
          <a:srcRect/>
          <a:stretch>
            <a:fillRect/>
          </a:stretch>
        </p:blipFill>
        <p:spPr bwMode="auto">
          <a:xfrm>
            <a:off x="304800" y="1066799"/>
            <a:ext cx="7467600" cy="5295207"/>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666" name="Picture 2"/>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838200" y="789729"/>
            <a:ext cx="6553201" cy="5770430"/>
          </a:xfrm>
          <a:prstGeom prst="rect">
            <a:avLst/>
          </a:prstGeom>
          <a:noFill/>
          <a:ln w="9525">
            <a:noFill/>
            <a:miter lim="800000"/>
            <a:headEnd/>
            <a:tailEnd/>
          </a:ln>
          <a:effectLst/>
        </p:spPr>
      </p:pic>
      <p:sp>
        <p:nvSpPr>
          <p:cNvPr id="90115" name="TextBox 4"/>
          <p:cNvSpPr txBox="1">
            <a:spLocks noChangeArrowheads="1"/>
          </p:cNvSpPr>
          <p:nvPr/>
        </p:nvSpPr>
        <p:spPr bwMode="auto">
          <a:xfrm>
            <a:off x="1066800" y="373063"/>
            <a:ext cx="8458200" cy="769937"/>
          </a:xfrm>
          <a:prstGeom prst="rect">
            <a:avLst/>
          </a:prstGeom>
          <a:noFill/>
          <a:ln w="9525">
            <a:noFill/>
            <a:miter lim="800000"/>
            <a:headEnd/>
            <a:tailEnd/>
          </a:ln>
        </p:spPr>
        <p:txBody>
          <a:bodyPr>
            <a:spAutoFit/>
          </a:bodyPr>
          <a:lstStyle/>
          <a:p>
            <a:pPr marL="0" lvl="1"/>
            <a:r>
              <a:rPr lang="en-US" sz="2000" b="1"/>
              <a:t>LTE/EPS inter-working with 2G/3G networks</a:t>
            </a:r>
          </a:p>
          <a:p>
            <a:endParaRPr lang="en-US" sz="24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1" name="Picture 3"/>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0" y="1457324"/>
            <a:ext cx="7967664" cy="4626385"/>
          </a:xfrm>
          <a:prstGeom prst="rect">
            <a:avLst/>
          </a:prstGeom>
          <a:noFill/>
          <a:ln w="9525">
            <a:noFill/>
            <a:miter lim="800000"/>
            <a:headEnd/>
            <a:tailEnd/>
          </a:ln>
          <a:effectLst/>
        </p:spPr>
      </p:pic>
      <p:sp>
        <p:nvSpPr>
          <p:cNvPr id="91139" name="TextBox 5"/>
          <p:cNvSpPr txBox="1">
            <a:spLocks noChangeArrowheads="1"/>
          </p:cNvSpPr>
          <p:nvPr/>
        </p:nvSpPr>
        <p:spPr bwMode="auto">
          <a:xfrm>
            <a:off x="1066800" y="341313"/>
            <a:ext cx="8763000" cy="954087"/>
          </a:xfrm>
          <a:prstGeom prst="rect">
            <a:avLst/>
          </a:prstGeom>
          <a:noFill/>
          <a:ln w="9525">
            <a:noFill/>
            <a:miter lim="800000"/>
            <a:headEnd/>
            <a:tailEnd/>
          </a:ln>
        </p:spPr>
        <p:txBody>
          <a:bodyPr>
            <a:spAutoFit/>
          </a:bodyPr>
          <a:lstStyle/>
          <a:p>
            <a:pPr marL="0" lvl="1"/>
            <a:r>
              <a:rPr lang="en-US" sz="2000" b="1" dirty="0"/>
              <a:t>Charging Architecture in LTE/EPS networks</a:t>
            </a:r>
          </a:p>
          <a:p>
            <a:endParaRPr lang="en-US" sz="36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Box 1"/>
          <p:cNvSpPr txBox="1">
            <a:spLocks noChangeArrowheads="1"/>
          </p:cNvSpPr>
          <p:nvPr/>
        </p:nvSpPr>
        <p:spPr bwMode="auto">
          <a:xfrm>
            <a:off x="2819400" y="2743200"/>
            <a:ext cx="5867400" cy="830263"/>
          </a:xfrm>
          <a:prstGeom prst="rect">
            <a:avLst/>
          </a:prstGeom>
          <a:noFill/>
          <a:ln w="9525">
            <a:noFill/>
            <a:miter lim="800000"/>
            <a:headEnd/>
            <a:tailEnd/>
          </a:ln>
        </p:spPr>
        <p:txBody>
          <a:bodyPr>
            <a:spAutoFit/>
          </a:bodyPr>
          <a:lstStyle/>
          <a:p>
            <a:r>
              <a:rPr lang="en-US" sz="4800" b="1">
                <a:latin typeface="Monotype Corsiva" pitchFamily="66" charset="0"/>
              </a:rPr>
              <a:t>Thank you</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533400" y="274638"/>
            <a:ext cx="6705600" cy="639762"/>
          </a:xfrm>
        </p:spPr>
        <p:txBody>
          <a:bodyPr/>
          <a:lstStyle/>
          <a:p>
            <a:r>
              <a:rPr lang="en-US" sz="2000" b="1" dirty="0" smtClean="0">
                <a:latin typeface="Arial" pitchFamily="34" charset="0"/>
                <a:cs typeface="Arial" pitchFamily="34" charset="0"/>
              </a:rPr>
              <a:t>       User Expectations</a:t>
            </a:r>
          </a:p>
        </p:txBody>
      </p:sp>
      <p:sp>
        <p:nvSpPr>
          <p:cNvPr id="51203" name="Rectangle 3"/>
          <p:cNvSpPr txBox="1">
            <a:spLocks noChangeArrowheads="1"/>
          </p:cNvSpPr>
          <p:nvPr/>
        </p:nvSpPr>
        <p:spPr bwMode="auto">
          <a:xfrm>
            <a:off x="304800" y="990600"/>
            <a:ext cx="6318250" cy="2308225"/>
          </a:xfrm>
          <a:prstGeom prst="rect">
            <a:avLst/>
          </a:prstGeom>
          <a:noFill/>
          <a:ln w="9525">
            <a:noFill/>
            <a:miter lim="800000"/>
            <a:headEnd/>
            <a:tailEnd/>
          </a:ln>
        </p:spPr>
        <p:txBody>
          <a:bodyPr>
            <a:spAutoFit/>
          </a:bodyPr>
          <a:lstStyle/>
          <a:p>
            <a:pPr marL="285750" indent="-285750">
              <a:buFont typeface="Arial" pitchFamily="34" charset="0"/>
              <a:buChar char="•"/>
            </a:pPr>
            <a:r>
              <a:rPr lang="de-DE"/>
              <a:t>Highly desire of broadband acces everywhere</a:t>
            </a:r>
          </a:p>
          <a:p>
            <a:pPr lvl="2"/>
            <a:r>
              <a:rPr lang="de-DE"/>
              <a:t>1. Home, Office</a:t>
            </a:r>
          </a:p>
          <a:p>
            <a:pPr lvl="2"/>
            <a:r>
              <a:rPr lang="de-DE"/>
              <a:t>2. Train, Aeroplane, Canteen, during the Breake</a:t>
            </a:r>
          </a:p>
          <a:p>
            <a:pPr marL="285750" indent="-285750">
              <a:buFont typeface="Arial" pitchFamily="34" charset="0"/>
              <a:buChar char="•"/>
            </a:pPr>
            <a:r>
              <a:rPr lang="en-US"/>
              <a:t>Ubiquity (anywhere, anytime, wire free broadband)</a:t>
            </a:r>
          </a:p>
          <a:p>
            <a:pPr marL="285750" indent="-285750">
              <a:buFont typeface="Arial" pitchFamily="34" charset="0"/>
              <a:buChar char="•"/>
            </a:pPr>
            <a:r>
              <a:rPr lang="en-US"/>
              <a:t>Higher voice quality </a:t>
            </a:r>
          </a:p>
          <a:p>
            <a:pPr marL="285750" indent="-285750">
              <a:buFont typeface="Arial" pitchFamily="34" charset="0"/>
              <a:buChar char="•"/>
            </a:pPr>
            <a:r>
              <a:rPr lang="en-US"/>
              <a:t>Higher speed</a:t>
            </a:r>
          </a:p>
          <a:p>
            <a:pPr marL="285750" indent="-285750">
              <a:buFont typeface="Arial" pitchFamily="34" charset="0"/>
              <a:buChar char="•"/>
            </a:pPr>
            <a:r>
              <a:rPr lang="en-US"/>
              <a:t>Lower prices</a:t>
            </a:r>
          </a:p>
          <a:p>
            <a:pPr marL="285750" indent="-285750">
              <a:buFont typeface="Arial" pitchFamily="34" charset="0"/>
              <a:buChar char="•"/>
            </a:pPr>
            <a:r>
              <a:rPr lang="en-US"/>
              <a:t>Multitude of services</a:t>
            </a:r>
          </a:p>
        </p:txBody>
      </p:sp>
      <p:pic>
        <p:nvPicPr>
          <p:cNvPr id="117764" name="Picture 4"/>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4800600" y="3333750"/>
            <a:ext cx="2924175" cy="2990850"/>
          </a:xfrm>
          <a:prstGeom prst="rect">
            <a:avLst/>
          </a:prstGeom>
          <a:noFill/>
          <a:ln w="9525">
            <a:noFill/>
            <a:miter lim="800000"/>
            <a:headEnd/>
            <a:tailEnd/>
          </a:ln>
        </p:spPr>
      </p:pic>
      <p:pic>
        <p:nvPicPr>
          <p:cNvPr id="51205" name="Picture 3"/>
          <p:cNvPicPr>
            <a:picLocks noChangeAspect="1" noChangeArrowheads="1"/>
          </p:cNvPicPr>
          <p:nvPr/>
        </p:nvPicPr>
        <p:blipFill>
          <a:blip r:embed="rId4"/>
          <a:srcRect/>
          <a:stretch>
            <a:fillRect/>
          </a:stretch>
        </p:blipFill>
        <p:spPr bwMode="auto">
          <a:xfrm>
            <a:off x="6248400" y="1219200"/>
            <a:ext cx="2152650" cy="1743075"/>
          </a:xfrm>
          <a:prstGeom prst="rect">
            <a:avLst/>
          </a:prstGeom>
          <a:noFill/>
          <a:ln w="9525">
            <a:noFill/>
            <a:miter lim="800000"/>
            <a:headEnd/>
            <a:tailEnd/>
          </a:ln>
        </p:spPr>
      </p:pic>
      <p:pic>
        <p:nvPicPr>
          <p:cNvPr id="51206" name="Picture 2"/>
          <p:cNvPicPr>
            <a:picLocks noChangeAspect="1" noChangeArrowheads="1"/>
          </p:cNvPicPr>
          <p:nvPr/>
        </p:nvPicPr>
        <p:blipFill>
          <a:blip r:embed="rId5"/>
          <a:srcRect/>
          <a:stretch>
            <a:fillRect/>
          </a:stretch>
        </p:blipFill>
        <p:spPr bwMode="auto">
          <a:xfrm>
            <a:off x="304800" y="3419475"/>
            <a:ext cx="4000500" cy="298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304800" y="304800"/>
            <a:ext cx="6705600" cy="639763"/>
          </a:xfrm>
        </p:spPr>
        <p:txBody>
          <a:bodyPr/>
          <a:lstStyle/>
          <a:p>
            <a:r>
              <a:rPr lang="en-US" sz="2000" b="1" dirty="0" smtClean="0">
                <a:latin typeface="Arial" pitchFamily="34" charset="0"/>
                <a:cs typeface="Arial" pitchFamily="34" charset="0"/>
              </a:rPr>
              <a:t>             Operator Expectations</a:t>
            </a:r>
          </a:p>
        </p:txBody>
      </p:sp>
      <p:sp>
        <p:nvSpPr>
          <p:cNvPr id="52227" name="TextBox 7"/>
          <p:cNvSpPr txBox="1">
            <a:spLocks noChangeArrowheads="1"/>
          </p:cNvSpPr>
          <p:nvPr/>
        </p:nvSpPr>
        <p:spPr bwMode="auto">
          <a:xfrm>
            <a:off x="228600" y="1143000"/>
            <a:ext cx="8077200" cy="3694113"/>
          </a:xfrm>
          <a:prstGeom prst="rect">
            <a:avLst/>
          </a:prstGeom>
          <a:noFill/>
          <a:ln w="9525">
            <a:noFill/>
            <a:miter lim="800000"/>
            <a:headEnd/>
            <a:tailEnd/>
          </a:ln>
        </p:spPr>
        <p:txBody>
          <a:bodyPr>
            <a:spAutoFit/>
          </a:bodyPr>
          <a:lstStyle/>
          <a:p>
            <a:pPr marL="177800" indent="-177800" algn="just">
              <a:buFont typeface="Arial" pitchFamily="34" charset="0"/>
              <a:buChar char="•"/>
            </a:pPr>
            <a:r>
              <a:rPr lang="en-US" dirty="0"/>
              <a:t>Higher data rates  and reduced latency for multimedia rich applications (competitiveness  of overall Customer proposition with rival technologies.</a:t>
            </a:r>
          </a:p>
          <a:p>
            <a:pPr marL="177800" indent="-177800" algn="just"/>
            <a:endParaRPr lang="en-US" dirty="0"/>
          </a:p>
          <a:p>
            <a:pPr marL="177800" indent="-177800" algn="just">
              <a:buFont typeface="Arial" pitchFamily="34" charset="0"/>
              <a:buChar char="•"/>
            </a:pPr>
            <a:r>
              <a:rPr lang="en-US" dirty="0"/>
              <a:t>Architecture simplicity and reduced protocol complexity.</a:t>
            </a:r>
          </a:p>
          <a:p>
            <a:pPr marL="177800" indent="-177800" algn="just"/>
            <a:endParaRPr lang="en-US" dirty="0"/>
          </a:p>
          <a:p>
            <a:pPr marL="177800" indent="-177800" algn="just">
              <a:buFont typeface="Arial" pitchFamily="34" charset="0"/>
              <a:buChar char="•"/>
            </a:pPr>
            <a:r>
              <a:rPr lang="en-US" dirty="0"/>
              <a:t>Seamless handover ensuring service continuity with legacy systems.</a:t>
            </a:r>
          </a:p>
          <a:p>
            <a:pPr marL="177800" indent="-177800" algn="just"/>
            <a:endParaRPr lang="en-US" dirty="0"/>
          </a:p>
          <a:p>
            <a:pPr marL="177800" indent="-177800" algn="just">
              <a:buFont typeface="Arial" pitchFamily="34" charset="0"/>
              <a:buChar char="•"/>
            </a:pPr>
            <a:r>
              <a:rPr lang="en-US" dirty="0"/>
              <a:t>Reduced migration ,capital &amp; operational costs, Investment protection by reusing existing assets</a:t>
            </a:r>
            <a:r>
              <a:rPr lang="en-US" dirty="0">
                <a:latin typeface="Comic Sans MS" pitchFamily="66" charset="0"/>
              </a:rPr>
              <a:t>.</a:t>
            </a:r>
          </a:p>
          <a:p>
            <a:pPr marL="177800" indent="-177800" algn="just"/>
            <a:endParaRPr lang="en-US" dirty="0">
              <a:latin typeface="Comic Sans MS" pitchFamily="66" charset="0"/>
            </a:endParaRPr>
          </a:p>
          <a:p>
            <a:pPr marL="177800" indent="-177800" algn="just">
              <a:buFont typeface="Arial" pitchFamily="34" charset="0"/>
              <a:buChar char="•"/>
            </a:pPr>
            <a:r>
              <a:rPr lang="en-US" dirty="0"/>
              <a:t>Greater efficiency &amp; flexibility.</a:t>
            </a:r>
            <a:endParaRPr lang="en-US" dirty="0">
              <a:latin typeface="Comic Sans MS" pitchFamily="66" charset="0"/>
            </a:endParaRPr>
          </a:p>
          <a:p>
            <a:pPr marL="177800" indent="-177800" algn="just">
              <a:buFont typeface="Arial" pitchFamily="34" charset="0"/>
              <a:buChar char="•"/>
            </a:pPr>
            <a:endParaRPr lang="en-US" dirty="0"/>
          </a:p>
          <a:p>
            <a:pPr algn="just">
              <a:buFont typeface="Arial" pitchFamily="34" charset="0"/>
              <a:buChar char="•"/>
            </a:pPr>
            <a:endParaRPr lang="en-US" dirty="0"/>
          </a:p>
        </p:txBody>
      </p:sp>
      <p:pic>
        <p:nvPicPr>
          <p:cNvPr id="52228" name="Picture 2"/>
          <p:cNvPicPr>
            <a:picLocks noChangeAspect="1" noChangeArrowheads="1"/>
          </p:cNvPicPr>
          <p:nvPr/>
        </p:nvPicPr>
        <p:blipFill>
          <a:blip r:embed="rId2"/>
          <a:srcRect/>
          <a:stretch>
            <a:fillRect/>
          </a:stretch>
        </p:blipFill>
        <p:spPr bwMode="auto">
          <a:xfrm>
            <a:off x="4572000" y="3571875"/>
            <a:ext cx="2895600" cy="2905125"/>
          </a:xfrm>
          <a:prstGeom prst="rect">
            <a:avLst/>
          </a:prstGeom>
          <a:noFill/>
          <a:ln w="9525">
            <a:noFill/>
            <a:miter lim="800000"/>
            <a:headEnd/>
            <a:tailEnd/>
          </a:ln>
        </p:spPr>
      </p:pic>
      <p:pic>
        <p:nvPicPr>
          <p:cNvPr id="52229" name="Picture 2"/>
          <p:cNvPicPr>
            <a:picLocks noChangeAspect="1" noChangeArrowheads="1"/>
          </p:cNvPicPr>
          <p:nvPr/>
        </p:nvPicPr>
        <p:blipFill>
          <a:blip r:embed="rId3"/>
          <a:srcRect/>
          <a:stretch>
            <a:fillRect/>
          </a:stretch>
        </p:blipFill>
        <p:spPr bwMode="auto">
          <a:xfrm>
            <a:off x="838200" y="4267200"/>
            <a:ext cx="2981325" cy="2351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304800" y="304800"/>
            <a:ext cx="6705600" cy="639763"/>
          </a:xfrm>
        </p:spPr>
        <p:txBody>
          <a:bodyPr/>
          <a:lstStyle/>
          <a:p>
            <a:r>
              <a:rPr lang="en-US" sz="2000" b="1" dirty="0" smtClean="0">
                <a:latin typeface="Arial" pitchFamily="34" charset="0"/>
                <a:cs typeface="Arial" pitchFamily="34" charset="0"/>
              </a:rPr>
              <a:t>            HSPA Limitations</a:t>
            </a:r>
          </a:p>
        </p:txBody>
      </p:sp>
      <p:sp>
        <p:nvSpPr>
          <p:cNvPr id="53251" name="TextBox 7"/>
          <p:cNvSpPr txBox="1">
            <a:spLocks noChangeArrowheads="1"/>
          </p:cNvSpPr>
          <p:nvPr/>
        </p:nvSpPr>
        <p:spPr bwMode="auto">
          <a:xfrm>
            <a:off x="152400" y="1169988"/>
            <a:ext cx="8534400" cy="4402137"/>
          </a:xfrm>
          <a:prstGeom prst="rect">
            <a:avLst/>
          </a:prstGeom>
          <a:noFill/>
          <a:ln w="9525">
            <a:noFill/>
            <a:miter lim="800000"/>
            <a:headEnd/>
            <a:tailEnd/>
          </a:ln>
        </p:spPr>
        <p:txBody>
          <a:bodyPr>
            <a:spAutoFit/>
          </a:bodyPr>
          <a:lstStyle/>
          <a:p>
            <a:pPr marL="285750" indent="-285750">
              <a:buFont typeface="Arial" pitchFamily="34" charset="0"/>
              <a:buChar char="•"/>
            </a:pPr>
            <a:r>
              <a:rPr lang="en-US" altLang="zh-CN" sz="2000" dirty="0">
                <a:cs typeface="SimSun"/>
              </a:rPr>
              <a:t>The maximum bit rates still are factor of 20 and more behind the current state of the art systems like 802.11n and 802.16e/m. Even the support for higher mobility levels is not an excuse for this.</a:t>
            </a:r>
          </a:p>
          <a:p>
            <a:pPr marL="285750" indent="-285750">
              <a:buFont typeface="Arial" pitchFamily="34" charset="0"/>
              <a:buChar char="•"/>
            </a:pPr>
            <a:endParaRPr lang="en-US" altLang="zh-CN" sz="2000" dirty="0">
              <a:cs typeface="SimSun"/>
            </a:endParaRPr>
          </a:p>
          <a:p>
            <a:pPr marL="285750" indent="-285750">
              <a:buFont typeface="Arial" pitchFamily="34" charset="0"/>
              <a:buChar char="•"/>
            </a:pPr>
            <a:r>
              <a:rPr lang="en-US" altLang="zh-CN" sz="2000" dirty="0">
                <a:cs typeface="SimSun"/>
              </a:rPr>
              <a:t>The latency of user plane traffic (UMTS: &gt;30ms) and of resource assignment procedures (UMTS: &gt;100ms) is too big to handle traffic with high bit rate variance efficiently.</a:t>
            </a:r>
          </a:p>
          <a:p>
            <a:pPr marL="285750" indent="-285750">
              <a:buFont typeface="Arial" pitchFamily="34" charset="0"/>
              <a:buNone/>
            </a:pPr>
            <a:endParaRPr lang="en-US" altLang="zh-CN" sz="2000" dirty="0">
              <a:cs typeface="SimSun"/>
            </a:endParaRPr>
          </a:p>
          <a:p>
            <a:pPr marL="285750" indent="-285750">
              <a:buFont typeface="Arial" pitchFamily="34" charset="0"/>
              <a:buChar char="•"/>
            </a:pPr>
            <a:r>
              <a:rPr lang="en-US" altLang="zh-CN" sz="2000" dirty="0">
                <a:cs typeface="SimSun"/>
              </a:rPr>
              <a:t>The terminal complexity for WCDMA or MC-CDMA systems is quite high, making equipment expensive, resulting in poor performing implementations of receivers and inhibiting the implementation of other performance enhancements.</a:t>
            </a:r>
          </a:p>
          <a:p>
            <a:pPr marL="285750" indent="-285750">
              <a:buFont typeface="Arial" pitchFamily="34" charset="0"/>
              <a:buNone/>
            </a:pPr>
            <a:endParaRPr lang="en-US" altLang="zh-CN" sz="2000" dirty="0">
              <a:cs typeface="SimSun"/>
            </a:endParaRPr>
          </a:p>
          <a:p>
            <a:pPr marL="285750" indent="-285750">
              <a:buFont typeface="Arial" pitchFamily="34" charset="0"/>
              <a:buChar char="•"/>
            </a:pPr>
            <a:r>
              <a:rPr lang="en-US" sz="2000" dirty="0"/>
              <a:t>Cell Breathing: The cell coverage shrinks as the loading increases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duotone>
              <a:prstClr val="black"/>
              <a:schemeClr val="accent5">
                <a:tint val="45000"/>
                <a:satMod val="400000"/>
              </a:schemeClr>
            </a:duotone>
          </a:blip>
          <a:stretch>
            <a:fillRect/>
          </a:stretch>
        </p:blipFill>
        <p:spPr bwMode="auto">
          <a:xfrm>
            <a:off x="258916" y="1285875"/>
            <a:ext cx="8427884" cy="4898707"/>
          </a:xfrm>
          <a:prstGeom prst="rect">
            <a:avLst/>
          </a:prstGeom>
          <a:noFill/>
          <a:ln>
            <a:noFill/>
          </a:ln>
          <a:effectLst>
            <a:softEdge rad="63500"/>
          </a:effectLst>
        </p:spPr>
      </p:pic>
      <p:sp>
        <p:nvSpPr>
          <p:cNvPr id="54275" name="TextBox 3"/>
          <p:cNvSpPr txBox="1">
            <a:spLocks noChangeArrowheads="1"/>
          </p:cNvSpPr>
          <p:nvPr/>
        </p:nvSpPr>
        <p:spPr bwMode="auto">
          <a:xfrm>
            <a:off x="2514600" y="438150"/>
            <a:ext cx="4495800" cy="400050"/>
          </a:xfrm>
          <a:prstGeom prst="rect">
            <a:avLst/>
          </a:prstGeom>
          <a:noFill/>
          <a:ln w="9525">
            <a:noFill/>
            <a:miter lim="800000"/>
            <a:headEnd/>
            <a:tailEnd/>
          </a:ln>
        </p:spPr>
        <p:txBody>
          <a:bodyPr>
            <a:spAutoFit/>
          </a:bodyPr>
          <a:lstStyle/>
          <a:p>
            <a:r>
              <a:rPr lang="en-US" sz="2000" b="1" dirty="0"/>
              <a:t>Parallel path of Evolution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duotone>
              <a:prstClr val="black"/>
              <a:schemeClr val="accent5">
                <a:tint val="45000"/>
                <a:satMod val="400000"/>
              </a:schemeClr>
            </a:duotone>
          </a:blip>
          <a:stretch>
            <a:fillRect/>
          </a:stretch>
        </p:blipFill>
        <p:spPr bwMode="auto">
          <a:xfrm>
            <a:off x="39278" y="914400"/>
            <a:ext cx="6931122" cy="5579354"/>
          </a:xfrm>
          <a:prstGeom prst="rect">
            <a:avLst/>
          </a:prstGeom>
          <a:noFill/>
          <a:ln>
            <a:noFill/>
          </a:ln>
        </p:spPr>
      </p:pic>
      <p:sp>
        <p:nvSpPr>
          <p:cNvPr id="55299" name="TextBox 4"/>
          <p:cNvSpPr txBox="1">
            <a:spLocks noChangeArrowheads="1"/>
          </p:cNvSpPr>
          <p:nvPr/>
        </p:nvSpPr>
        <p:spPr bwMode="auto">
          <a:xfrm>
            <a:off x="2362200" y="438150"/>
            <a:ext cx="6781800" cy="400050"/>
          </a:xfrm>
          <a:prstGeom prst="rect">
            <a:avLst/>
          </a:prstGeom>
          <a:noFill/>
          <a:ln w="9525">
            <a:noFill/>
            <a:miter lim="800000"/>
            <a:headEnd/>
            <a:tailEnd/>
          </a:ln>
        </p:spPr>
        <p:txBody>
          <a:bodyPr>
            <a:spAutoFit/>
          </a:bodyPr>
          <a:lstStyle/>
          <a:p>
            <a:r>
              <a:rPr lang="en-US" sz="2000" b="1" dirty="0" smtClean="0"/>
              <a:t>     Evolution </a:t>
            </a:r>
            <a:r>
              <a:rPr lang="en-US" sz="2000" b="1" dirty="0"/>
              <a:t>of LTE</a:t>
            </a:r>
          </a:p>
        </p:txBody>
      </p:sp>
      <p:sp>
        <p:nvSpPr>
          <p:cNvPr id="10" name="Rounded Rectangular Callout 9"/>
          <p:cNvSpPr/>
          <p:nvPr/>
        </p:nvSpPr>
        <p:spPr>
          <a:xfrm>
            <a:off x="7086600" y="1600200"/>
            <a:ext cx="1981200" cy="1905000"/>
          </a:xfrm>
          <a:prstGeom prst="wedgeRoundRectCallout">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extBox 10"/>
          <p:cNvSpPr txBox="1"/>
          <p:nvPr/>
        </p:nvSpPr>
        <p:spPr>
          <a:xfrm>
            <a:off x="7086600" y="1892300"/>
            <a:ext cx="2133600" cy="1384300"/>
          </a:xfrm>
          <a:prstGeom prst="rect">
            <a:avLst/>
          </a:prstGeom>
          <a:noFill/>
        </p:spPr>
        <p:txBody>
          <a:bodyPr>
            <a:spAutoFit/>
          </a:bodyPr>
          <a:lstStyle/>
          <a:p>
            <a:pPr>
              <a:defRPr/>
            </a:pPr>
            <a:r>
              <a:rPr lang="en-US" sz="1200" dirty="0">
                <a:solidFill>
                  <a:schemeClr val="tx1">
                    <a:lumMod val="75000"/>
                    <a:lumOff val="25000"/>
                  </a:schemeClr>
                </a:solidFill>
                <a:latin typeface="Comic Sans MS" pitchFamily="66" charset="0"/>
              </a:rPr>
              <a:t>It may look like alphabet soup, but the wireless industry is evolving toward faster rates, better ranges and more capacity through its ever changing standards</a:t>
            </a:r>
          </a:p>
        </p:txBody>
      </p:sp>
      <p:pic>
        <p:nvPicPr>
          <p:cNvPr id="55302" name="Picture 1"/>
          <p:cNvPicPr>
            <a:picLocks noChangeAspect="1" noChangeArrowheads="1"/>
          </p:cNvPicPr>
          <p:nvPr/>
        </p:nvPicPr>
        <p:blipFill>
          <a:blip r:embed="rId4"/>
          <a:srcRect/>
          <a:stretch>
            <a:fillRect/>
          </a:stretch>
        </p:blipFill>
        <p:spPr bwMode="auto">
          <a:xfrm>
            <a:off x="7391400" y="3733800"/>
            <a:ext cx="947738" cy="673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obileCom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MobileComm</Template>
  <TotalTime>7</TotalTime>
  <Words>6273</Words>
  <Application>Microsoft Office PowerPoint</Application>
  <PresentationFormat>On-screen Show (4:3)</PresentationFormat>
  <Paragraphs>563</Paragraphs>
  <Slides>47</Slides>
  <Notes>46</Notes>
  <HiddenSlides>0</HiddenSlides>
  <MMClips>0</MMClips>
  <ScaleCrop>false</ScaleCrop>
  <HeadingPairs>
    <vt:vector size="4" baseType="variant">
      <vt:variant>
        <vt:lpstr>Theme</vt:lpstr>
      </vt:variant>
      <vt:variant>
        <vt:i4>10</vt:i4>
      </vt:variant>
      <vt:variant>
        <vt:lpstr>Slide Titles</vt:lpstr>
      </vt:variant>
      <vt:variant>
        <vt:i4>47</vt:i4>
      </vt:variant>
    </vt:vector>
  </HeadingPairs>
  <TitlesOfParts>
    <vt:vector size="57" baseType="lpstr">
      <vt:lpstr>MobileComm</vt:lpstr>
      <vt:lpstr>Custom Design</vt:lpstr>
      <vt:lpstr>1_Office Theme</vt:lpstr>
      <vt:lpstr>2_Office Theme</vt:lpstr>
      <vt:lpstr>3_Office Theme</vt:lpstr>
      <vt:lpstr>4_Office Theme</vt:lpstr>
      <vt:lpstr>5_Office Theme</vt:lpstr>
      <vt:lpstr>7_Office Theme</vt:lpstr>
      <vt:lpstr>6_Office Theme</vt:lpstr>
      <vt:lpstr>8_Office Theme</vt:lpstr>
      <vt:lpstr>Slide 1</vt:lpstr>
      <vt:lpstr>Slide 2</vt:lpstr>
      <vt:lpstr>Slide 3</vt:lpstr>
      <vt:lpstr>Slide 4</vt:lpstr>
      <vt:lpstr>       User Expectations</vt:lpstr>
      <vt:lpstr>             Operator Expectations</vt:lpstr>
      <vt:lpstr>            HSPA Limitations</vt:lpstr>
      <vt:lpstr>Slide 8</vt:lpstr>
      <vt:lpstr>Slide 9</vt:lpstr>
      <vt:lpstr>                LTE Market Scenario </vt:lpstr>
      <vt:lpstr>                LTE Market Scenario </vt:lpstr>
      <vt:lpstr>LTE brings significant benefits both for  Operator           and            End user</vt:lpstr>
      <vt:lpstr>Slide 13</vt:lpstr>
      <vt:lpstr>Slide 14</vt:lpstr>
      <vt:lpstr>Comparison of LTE with Different Technologies</vt:lpstr>
      <vt:lpstr>Slide 16</vt:lpstr>
      <vt:lpstr>Slide 17</vt:lpstr>
      <vt:lpstr>Slide 18</vt:lpstr>
      <vt:lpstr>Slide 19</vt:lpstr>
      <vt:lpstr>Slide 20</vt:lpstr>
      <vt:lpstr>Slide 21</vt:lpstr>
      <vt:lpstr>                                     LTE Key Parameters</vt:lpstr>
      <vt:lpstr>Slide 23</vt:lpstr>
      <vt:lpstr>LTE Frequency Bands and  Spectrum Allocations</vt:lpstr>
      <vt:lpstr>Slide 25</vt:lpstr>
      <vt:lpstr>Available LTE Spectrum</vt:lpstr>
      <vt:lpstr>Slide 27</vt:lpstr>
      <vt:lpstr>Slide 28</vt:lpstr>
      <vt:lpstr>Slide 29</vt:lpstr>
      <vt:lpstr>Slide 30</vt:lpstr>
      <vt:lpstr>Slide 31</vt:lpstr>
      <vt:lpstr>Slide 32</vt:lpstr>
      <vt:lpstr>Slide 33</vt:lpstr>
      <vt:lpstr>Slide 34</vt:lpstr>
      <vt:lpstr>Evolved Packet System (EPS) Architecture – Subsystems </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Company>ABC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Nikita Singh</dc:creator>
  <cp:lastModifiedBy>Nikita Singh</cp:lastModifiedBy>
  <cp:revision>3</cp:revision>
  <dcterms:created xsi:type="dcterms:W3CDTF">2012-07-17T07:22:21Z</dcterms:created>
  <dcterms:modified xsi:type="dcterms:W3CDTF">2012-07-17T10:13:06Z</dcterms:modified>
</cp:coreProperties>
</file>